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45" r:id="rId1"/>
  </p:sldMasterIdLst>
  <p:notesMasterIdLst>
    <p:notesMasterId r:id="rId36"/>
  </p:notesMasterIdLst>
  <p:handoutMasterIdLst>
    <p:handoutMasterId r:id="rId37"/>
  </p:handoutMasterIdLst>
  <p:sldIdLst>
    <p:sldId id="256" r:id="rId2"/>
    <p:sldId id="380" r:id="rId3"/>
    <p:sldId id="472" r:id="rId4"/>
    <p:sldId id="473" r:id="rId5"/>
    <p:sldId id="427" r:id="rId6"/>
    <p:sldId id="381" r:id="rId7"/>
    <p:sldId id="384" r:id="rId8"/>
    <p:sldId id="445" r:id="rId9"/>
    <p:sldId id="447" r:id="rId10"/>
    <p:sldId id="409" r:id="rId11"/>
    <p:sldId id="396" r:id="rId12"/>
    <p:sldId id="405" r:id="rId13"/>
    <p:sldId id="418" r:id="rId14"/>
    <p:sldId id="425" r:id="rId15"/>
    <p:sldId id="449" r:id="rId16"/>
    <p:sldId id="426" r:id="rId17"/>
    <p:sldId id="448" r:id="rId18"/>
    <p:sldId id="459" r:id="rId19"/>
    <p:sldId id="474" r:id="rId20"/>
    <p:sldId id="461" r:id="rId21"/>
    <p:sldId id="460" r:id="rId22"/>
    <p:sldId id="475" r:id="rId23"/>
    <p:sldId id="420" r:id="rId24"/>
    <p:sldId id="428" r:id="rId25"/>
    <p:sldId id="407" r:id="rId26"/>
    <p:sldId id="431" r:id="rId27"/>
    <p:sldId id="438" r:id="rId28"/>
    <p:sldId id="469" r:id="rId29"/>
    <p:sldId id="465" r:id="rId30"/>
    <p:sldId id="470" r:id="rId31"/>
    <p:sldId id="471" r:id="rId32"/>
    <p:sldId id="476" r:id="rId33"/>
    <p:sldId id="477" r:id="rId34"/>
    <p:sldId id="371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6" autoAdjust="0"/>
    <p:restoredTop sz="94660"/>
  </p:normalViewPr>
  <p:slideViewPr>
    <p:cSldViewPr>
      <p:cViewPr varScale="1">
        <p:scale>
          <a:sx n="44" d="100"/>
          <a:sy n="44" d="100"/>
        </p:scale>
        <p:origin x="-72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fr-FR"/>
          </a:pPr>
          <a:endParaRPr lang="zh-CN"/>
        </a:p>
      </c:txPr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Customer use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</c:dPt>
          <c:cat>
            <c:strRef>
              <c:f>Feuil1!$A$2:$A$3</c:f>
              <c:strCache>
                <c:ptCount val="2"/>
                <c:pt idx="0">
                  <c:v>标准功能</c:v>
                </c:pt>
                <c:pt idx="1">
                  <c:v>客户专用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18052480"/>
        <c:axId val="218132864"/>
        <c:axId val="0"/>
      </c:bar3DChart>
      <c:catAx>
        <c:axId val="21805248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lang="fr-FR"/>
            </a:pPr>
            <a:endParaRPr lang="zh-CN"/>
          </a:p>
        </c:txPr>
        <c:crossAx val="218132864"/>
        <c:crosses val="autoZero"/>
        <c:auto val="1"/>
        <c:lblAlgn val="ctr"/>
        <c:lblOffset val="100"/>
        <c:noMultiLvlLbl val="0"/>
      </c:catAx>
      <c:valAx>
        <c:axId val="21813286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fr-FR"/>
            </a:pPr>
            <a:endParaRPr lang="zh-CN"/>
          </a:p>
        </c:txPr>
        <c:crossAx val="218052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lang="fr-FR"/>
          </a:pPr>
          <a:endParaRPr lang="zh-CN"/>
        </a:p>
      </c:txPr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Value for the customer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</c:dPt>
          <c:cat>
            <c:strRef>
              <c:f>Feuil1!$A$2:$A$3</c:f>
              <c:strCache>
                <c:ptCount val="2"/>
                <c:pt idx="0">
                  <c:v>标准功能</c:v>
                </c:pt>
                <c:pt idx="1">
                  <c:v>客户专用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343698432"/>
        <c:axId val="365839104"/>
        <c:axId val="0"/>
      </c:bar3DChart>
      <c:catAx>
        <c:axId val="34369843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lang="fr-FR"/>
            </a:pPr>
            <a:endParaRPr lang="zh-CN"/>
          </a:p>
        </c:txPr>
        <c:crossAx val="365839104"/>
        <c:crosses val="autoZero"/>
        <c:auto val="1"/>
        <c:lblAlgn val="ctr"/>
        <c:lblOffset val="100"/>
        <c:noMultiLvlLbl val="0"/>
      </c:catAx>
      <c:valAx>
        <c:axId val="3658391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fr-FR"/>
            </a:pPr>
            <a:endParaRPr lang="zh-CN"/>
          </a:p>
        </c:txPr>
        <c:crossAx val="343698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0.58491</cdr:x>
      <cdr:y>0.33333</cdr:y>
    </cdr:from>
    <cdr:to>
      <cdr:x>0.69176</cdr:x>
      <cdr:y>0.43737</cdr:y>
    </cdr:to>
    <cdr:sp macro="" textlink="">
      <cdr:nvSpPr>
        <cdr:cNvPr id="2" name="ZoneTexte 1"/>
        <cdr:cNvSpPr txBox="1"/>
      </cdr:nvSpPr>
      <cdr:spPr bwMode="auto">
        <a:xfrm xmlns:a="http://schemas.openxmlformats.org/drawingml/2006/main">
          <a:off x="2362200" y="838200"/>
          <a:ext cx="43152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sq" algn="ctr">
          <a:noFill/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r>
            <a:rPr lang="fr-FR" sz="1100" b="1" dirty="0" smtClean="0">
              <a:latin typeface="Calibri" pitchFamily="34" charset="0"/>
              <a:cs typeface="Calibri" pitchFamily="34" charset="0"/>
            </a:rPr>
            <a:t>20%</a:t>
          </a:r>
        </a:p>
      </cdr:txBody>
    </cdr:sp>
  </cdr:relSizeAnchor>
  <cdr:relSizeAnchor xmlns:cdr="http://schemas.openxmlformats.org/drawingml/2006/chartDrawing">
    <cdr:from>
      <cdr:x>0.81132</cdr:x>
      <cdr:y>0.57576</cdr:y>
    </cdr:from>
    <cdr:to>
      <cdr:x>0.91817</cdr:x>
      <cdr:y>0.67979</cdr:y>
    </cdr:to>
    <cdr:sp macro="" textlink="">
      <cdr:nvSpPr>
        <cdr:cNvPr id="3" name="ZoneTexte 2"/>
        <cdr:cNvSpPr txBox="1"/>
      </cdr:nvSpPr>
      <cdr:spPr bwMode="auto">
        <a:xfrm xmlns:a="http://schemas.openxmlformats.org/drawingml/2006/main">
          <a:off x="3276600" y="1447800"/>
          <a:ext cx="43152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sq" algn="ctr">
          <a:noFill/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r>
            <a:rPr lang="fr-FR" sz="1100" b="1" dirty="0" smtClean="0">
              <a:latin typeface="Calibri" pitchFamily="34" charset="0"/>
              <a:cs typeface="Calibri" pitchFamily="34" charset="0"/>
            </a:rPr>
            <a:t>80%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0.81132</cdr:x>
      <cdr:y>0.33333</cdr:y>
    </cdr:from>
    <cdr:to>
      <cdr:x>0.91817</cdr:x>
      <cdr:y>0.43737</cdr:y>
    </cdr:to>
    <cdr:sp macro="" textlink="">
      <cdr:nvSpPr>
        <cdr:cNvPr id="2" name="ZoneTexte 1"/>
        <cdr:cNvSpPr txBox="1"/>
      </cdr:nvSpPr>
      <cdr:spPr bwMode="auto">
        <a:xfrm xmlns:a="http://schemas.openxmlformats.org/drawingml/2006/main">
          <a:off x="3276600" y="838200"/>
          <a:ext cx="43152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sq" algn="ctr">
          <a:noFill/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r>
            <a:rPr lang="fr-FR" sz="1100" b="1" dirty="0" smtClean="0">
              <a:latin typeface="Calibri" pitchFamily="34" charset="0"/>
              <a:cs typeface="Calibri" pitchFamily="34" charset="0"/>
            </a:rPr>
            <a:t>80%</a:t>
          </a:r>
        </a:p>
      </cdr:txBody>
    </cdr:sp>
  </cdr:relSizeAnchor>
  <cdr:relSizeAnchor xmlns:cdr="http://schemas.openxmlformats.org/drawingml/2006/chartDrawing">
    <cdr:from>
      <cdr:x>0.58491</cdr:x>
      <cdr:y>0.57576</cdr:y>
    </cdr:from>
    <cdr:to>
      <cdr:x>0.69176</cdr:x>
      <cdr:y>0.67979</cdr:y>
    </cdr:to>
    <cdr:sp macro="" textlink="">
      <cdr:nvSpPr>
        <cdr:cNvPr id="3" name="ZoneTexte 2"/>
        <cdr:cNvSpPr txBox="1"/>
      </cdr:nvSpPr>
      <cdr:spPr bwMode="auto">
        <a:xfrm xmlns:a="http://schemas.openxmlformats.org/drawingml/2006/main">
          <a:off x="2362200" y="1447800"/>
          <a:ext cx="431528" cy="26161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sq" algn="ctr">
          <a:noFill/>
          <a:miter lim="800000"/>
          <a:headEnd/>
          <a:tailEnd/>
        </a:ln>
        <a:effectLst xmlns:a="http://schemas.openxmlformats.org/drawingml/2006/main"/>
      </cdr:spPr>
      <cdr:txBody>
        <a:bodyPr xmlns:a="http://schemas.openxmlformats.org/drawingml/2006/main" vertOverflow="clip" wrap="none" rtlCol="0">
          <a:spAutoFit/>
        </a:bodyPr>
        <a:lstStyle xmlns:a="http://schemas.openxmlformats.org/drawingml/2006/main"/>
        <a:p xmlns:a="http://schemas.openxmlformats.org/drawingml/2006/main">
          <a:r>
            <a:rPr lang="fr-FR" sz="1100" b="1" dirty="0" smtClean="0">
              <a:latin typeface="Calibri" pitchFamily="34" charset="0"/>
              <a:cs typeface="Calibri" pitchFamily="34" charset="0"/>
            </a:rPr>
            <a:t>20%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B48629-8476-4DDC-A475-08359ED8FAD3}" type="datetimeFigureOut">
              <a:rPr lang="zh-CN" altLang="en-US" smtClean="0"/>
              <a:pPr/>
              <a:t>2013/6/22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B84EE-A341-4B7B-B6AB-185B57CEAC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489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C0A83-F4FF-43FE-9383-64484CE6EE72}" type="datetimeFigureOut">
              <a:rPr lang="zh-CN" altLang="en-US" smtClean="0"/>
              <a:pPr/>
              <a:t>2013/6/22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3B619-424A-44C1-84B9-2278523304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06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CC8B5-42A7-47CB-9CCB-9E2B85B8C013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3B619-424A-44C1-84B9-2278523304C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2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40s\Desktop\PPT-封面－4：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5" y="-171400"/>
            <a:ext cx="9363075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/>
          <p:cNvSpPr>
            <a:spLocks noGrp="1"/>
          </p:cNvSpPr>
          <p:nvPr>
            <p:ph type="title"/>
          </p:nvPr>
        </p:nvSpPr>
        <p:spPr>
          <a:xfrm>
            <a:off x="457200" y="556013"/>
            <a:ext cx="8229600" cy="581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8"/>
          <p:cNvSpPr>
            <a:spLocks noGrp="1"/>
          </p:cNvSpPr>
          <p:nvPr>
            <p:ph idx="1"/>
          </p:nvPr>
        </p:nvSpPr>
        <p:spPr>
          <a:xfrm>
            <a:off x="457200" y="1135815"/>
            <a:ext cx="8229600" cy="5029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CB6D4-5085-4911-95E5-5DF4D4C770F8}" type="datetimeFigureOut">
              <a:rPr lang="zh-CN" altLang="en-US" smtClean="0"/>
              <a:pPr/>
              <a:t>2013/6/22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A38AE-8181-4115-B8BC-CA1EF2459B2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占位符 8"/>
          <p:cNvSpPr>
            <a:spLocks noGrp="1"/>
          </p:cNvSpPr>
          <p:nvPr>
            <p:ph idx="1"/>
          </p:nvPr>
        </p:nvSpPr>
        <p:spPr>
          <a:xfrm>
            <a:off x="457200" y="1124744"/>
            <a:ext cx="411480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占位符 8"/>
          <p:cNvSpPr>
            <a:spLocks noGrp="1"/>
          </p:cNvSpPr>
          <p:nvPr>
            <p:ph idx="13"/>
          </p:nvPr>
        </p:nvSpPr>
        <p:spPr>
          <a:xfrm>
            <a:off x="4644008" y="1129342"/>
            <a:ext cx="4114800" cy="474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856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e40s\Desktop\PPT-分隔页－4：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979" y="-130888"/>
            <a:ext cx="9363075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51520" y="2487507"/>
            <a:ext cx="7200800" cy="58145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481138"/>
            <a:ext cx="8215312" cy="4735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8310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e40s\Desktop\PPT-内页－4：3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5" y="-165100"/>
            <a:ext cx="9363075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81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CB6D4-5085-4911-95E5-5DF4D4C770F8}" type="datetimeFigureOut">
              <a:rPr lang="zh-CN" altLang="en-US" smtClean="0"/>
              <a:pPr/>
              <a:t>2013/6/22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A38AE-8181-4115-B8BC-CA1EF2459B2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457200" y="1220757"/>
            <a:ext cx="82296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9" r:id="rId3"/>
    <p:sldLayoutId id="2147483848" r:id="rId4"/>
    <p:sldLayoutId id="2147483850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h.wang@peraglonba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%13WebServ_Blu_Sml.png%20%20%20%20%20%20%20%20%20%20%20%20%20%20%20%20%20%20%20%20%20%20%20%20%20%20%20%20%20%20%20%20%20%20%20%20%20%20%20%20%20%20%20%2000044B23%05Tango%20%20%20%20%20%20%20%20%20%20%20%20%20%20%20%20%20%20%20%20%20%20%20%20%20%20ABA78158: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jpe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9.e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35890" y="4365104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ANSYS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客户化开发工具及其典型应用</a:t>
            </a:r>
            <a:endParaRPr lang="zh-CN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52114" y="5176356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王昱皓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hlinkClick r:id="rId2"/>
              </a:rPr>
              <a:t>yh.wang@peraglobal.com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15011276650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客户定制开发工具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技术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51520" y="890606"/>
            <a:ext cx="84582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Python Journaling</a:t>
            </a:r>
          </a:p>
          <a:p>
            <a:pPr lvl="1"/>
            <a:r>
              <a:rPr lang="en-US" dirty="0" smtClean="0"/>
              <a:t>For task automation at WB level</a:t>
            </a:r>
          </a:p>
          <a:p>
            <a:pPr lvl="2"/>
            <a:r>
              <a:rPr lang="en-US" dirty="0" smtClean="0"/>
              <a:t>Creating Project, Performing Parameters simulations etc.</a:t>
            </a:r>
          </a:p>
          <a:p>
            <a:pPr lvl="1"/>
            <a:r>
              <a:rPr lang="en-US" dirty="0" smtClean="0"/>
              <a:t>Can use Jscript macros for DM, Meshing, Mechanical etc.</a:t>
            </a:r>
          </a:p>
          <a:p>
            <a:r>
              <a:rPr lang="en-US" dirty="0" smtClean="0"/>
              <a:t>JScript (for DM, Meshing, Mechanical etc.)</a:t>
            </a:r>
          </a:p>
          <a:p>
            <a:pPr lvl="1"/>
            <a:r>
              <a:rPr lang="en-US" dirty="0" smtClean="0"/>
              <a:t>Automation scripts</a:t>
            </a:r>
          </a:p>
          <a:p>
            <a:pPr lvl="1"/>
            <a:r>
              <a:rPr lang="en-US" dirty="0" err="1" smtClean="0"/>
              <a:t>JScript</a:t>
            </a:r>
            <a:r>
              <a:rPr lang="en-US" dirty="0" smtClean="0"/>
              <a:t> add-in to add functionality</a:t>
            </a:r>
          </a:p>
          <a:p>
            <a:r>
              <a:rPr lang="en-US" dirty="0" smtClean="0"/>
              <a:t>Wizards (for DM, Meshing, Mechanical etc.)</a:t>
            </a:r>
          </a:p>
          <a:p>
            <a:pPr lvl="1"/>
            <a:r>
              <a:rPr lang="en-US" dirty="0" smtClean="0"/>
              <a:t>Creating a customized workflow</a:t>
            </a:r>
          </a:p>
          <a:p>
            <a:r>
              <a:rPr lang="en-US" dirty="0" smtClean="0"/>
              <a:t>ACT (for Mechanical)</a:t>
            </a:r>
          </a:p>
          <a:p>
            <a:pPr lvl="1"/>
            <a:r>
              <a:rPr lang="en-US" dirty="0" smtClean="0"/>
              <a:t>Creating custom objects in tree for advanced customization</a:t>
            </a:r>
          </a:p>
          <a:p>
            <a:r>
              <a:rPr lang="en-US" dirty="0" smtClean="0"/>
              <a:t>External Connection Add-in</a:t>
            </a:r>
          </a:p>
          <a:p>
            <a:pPr lvl="1"/>
            <a:r>
              <a:rPr lang="en-US" dirty="0" smtClean="0"/>
              <a:t>Making external applications (not integrated with WB) to participate in workflow through parameters</a:t>
            </a:r>
          </a:p>
          <a:p>
            <a:pPr lvl="1"/>
            <a:r>
              <a:rPr lang="en-US" dirty="0" smtClean="0"/>
              <a:t>Python scripting can be integrated to add functionality to WB</a:t>
            </a:r>
          </a:p>
          <a:p>
            <a:r>
              <a:rPr lang="en-US" dirty="0" smtClean="0"/>
              <a:t>C# Add-in using Software Development Kit (SDK)</a:t>
            </a:r>
          </a:p>
          <a:p>
            <a:pPr lvl="1"/>
            <a:r>
              <a:rPr lang="en-US" dirty="0" smtClean="0"/>
              <a:t>Integrate external applications in workflow through custom systems</a:t>
            </a:r>
          </a:p>
          <a:p>
            <a:pPr lvl="1"/>
            <a:r>
              <a:rPr lang="en-US" dirty="0" smtClean="0"/>
              <a:t>WB GUI customization (addition of buttons, menu etc.)</a:t>
            </a:r>
          </a:p>
          <a:p>
            <a:pPr lvl="1"/>
            <a:r>
              <a:rPr lang="en-US" dirty="0" smtClean="0"/>
              <a:t>SDK offers much more access compared to External Connection</a:t>
            </a:r>
          </a:p>
        </p:txBody>
      </p:sp>
    </p:spTree>
    <p:extLst>
      <p:ext uri="{BB962C8B-B14F-4D97-AF65-F5344CB8AC3E}">
        <p14:creationId xmlns:p14="http://schemas.microsoft.com/office/powerpoint/2010/main" val="31313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客户定制开发工具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技术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19" name="Rectangle 50"/>
          <p:cNvSpPr/>
          <p:nvPr/>
        </p:nvSpPr>
        <p:spPr bwMode="auto">
          <a:xfrm>
            <a:off x="1061408" y="3828464"/>
            <a:ext cx="7392838" cy="1742536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7160" tIns="155448" rIns="137160" bIns="15544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28596" y="5480752"/>
            <a:ext cx="8429684" cy="85725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内核</a:t>
            </a:r>
            <a:endParaRPr lang="zh-CN" altLang="en-US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28662" y="4909248"/>
            <a:ext cx="1500198" cy="8572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786182" y="4837810"/>
            <a:ext cx="1500198" cy="8572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6715140" y="4837810"/>
            <a:ext cx="1500198" cy="85725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500034" y="908720"/>
            <a:ext cx="8143932" cy="40719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客户化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0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en-US" altLang="zh-CN" sz="2000" b="1" dirty="0" smtClean="0">
              <a:solidFill>
                <a:srgbClr val="FFC000"/>
              </a:solidFill>
            </a:endParaRPr>
          </a:p>
          <a:p>
            <a:pPr algn="ctr"/>
            <a:endParaRPr lang="zh-CN" altLang="en-US" sz="2000" b="1" dirty="0">
              <a:solidFill>
                <a:srgbClr val="FFC000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857356" y="1337348"/>
            <a:ext cx="5357850" cy="128588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用户界面：</a:t>
            </a:r>
            <a:endParaRPr lang="en-US" altLang="zh-CN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自定义开发 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C#</a:t>
            </a:r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VB</a:t>
            </a:r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ANSYS UIDL </a:t>
            </a:r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/  ANSY  TK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WB HTML</a:t>
            </a:r>
            <a:endParaRPr lang="zh-CN" alt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899766" y="2766108"/>
            <a:ext cx="5357850" cy="12144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处理逻辑：</a:t>
            </a:r>
            <a:endParaRPr lang="en-US" altLang="zh-CN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ANSYS  APDL / ANSYS TCL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WB JavaScript / WB Python</a:t>
            </a: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CFX CCL</a:t>
            </a:r>
            <a:endParaRPr lang="zh-CN" alt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899766" y="4123430"/>
            <a:ext cx="5357850" cy="64294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用户功能扩充：</a:t>
            </a:r>
            <a:endParaRPr lang="en-US" altLang="zh-CN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ANSYS UPF</a:t>
            </a:r>
            <a:r>
              <a:rPr lang="zh-CN" alt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Fluent UDF </a:t>
            </a:r>
            <a:endParaRPr lang="zh-CN" alt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28662" y="1337348"/>
            <a:ext cx="785818" cy="3429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SDK</a:t>
            </a:r>
          </a:p>
          <a:p>
            <a:pPr algn="ctr"/>
            <a:r>
              <a:rPr lang="zh-CN" altLang="en-US" sz="1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组件化流程化</a:t>
            </a:r>
            <a:endParaRPr lang="zh-CN" altLang="en-US" sz="1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400492" y="1337348"/>
            <a:ext cx="785818" cy="33575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ACT</a:t>
            </a:r>
          </a:p>
          <a:p>
            <a:pPr algn="ctr"/>
            <a:r>
              <a:rPr lang="zh-CN" altLang="en-US" sz="12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用户垂直应用</a:t>
            </a:r>
            <a:endParaRPr lang="zh-CN" altLang="en-US" sz="1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经典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定制开发：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TCL/TK+APDL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D:\平台项目\P1107-一院总体结构有限元仿真平台项目\系统设计\图片\舱段-0209\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8640960" cy="5400600"/>
          </a:xfrm>
          <a:prstGeom prst="rect">
            <a:avLst/>
          </a:prstGeom>
          <a:noFill/>
        </p:spPr>
      </p:pic>
      <p:sp>
        <p:nvSpPr>
          <p:cNvPr id="15" name="矩形 14"/>
          <p:cNvSpPr/>
          <p:nvPr/>
        </p:nvSpPr>
        <p:spPr bwMode="auto">
          <a:xfrm>
            <a:off x="251520" y="3337942"/>
            <a:ext cx="1656184" cy="26642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sz="1200" dirty="0" smtClean="0"/>
          </a:p>
        </p:txBody>
      </p:sp>
      <p:grpSp>
        <p:nvGrpSpPr>
          <p:cNvPr id="16" name="组合 15"/>
          <p:cNvGrpSpPr/>
          <p:nvPr/>
        </p:nvGrpSpPr>
        <p:grpSpPr>
          <a:xfrm>
            <a:off x="1907704" y="1268760"/>
            <a:ext cx="6408712" cy="5040560"/>
            <a:chOff x="2123728" y="1340768"/>
            <a:chExt cx="6408712" cy="5040560"/>
          </a:xfrm>
        </p:grpSpPr>
        <p:pic>
          <p:nvPicPr>
            <p:cNvPr id="17" name="图片 16" descr="D:\平台项目\P1107-一院总体结构有限元仿真平台项目\系统设计\图片\舱段-0209\9.png"/>
            <p:cNvPicPr/>
            <p:nvPr/>
          </p:nvPicPr>
          <p:blipFill>
            <a:blip r:embed="rId3" cstate="print"/>
            <a:srcRect t="46667" r="80833" b="4000"/>
            <a:stretch>
              <a:fillRect/>
            </a:stretch>
          </p:blipFill>
          <p:spPr bwMode="auto">
            <a:xfrm>
              <a:off x="5148064" y="1340768"/>
              <a:ext cx="3384376" cy="5040560"/>
            </a:xfrm>
            <a:prstGeom prst="rect">
              <a:avLst/>
            </a:prstGeom>
            <a:noFill/>
          </p:spPr>
        </p:pic>
        <p:sp>
          <p:nvSpPr>
            <p:cNvPr id="18" name="矩形 17"/>
            <p:cNvSpPr/>
            <p:nvPr/>
          </p:nvSpPr>
          <p:spPr bwMode="auto">
            <a:xfrm>
              <a:off x="5220072" y="1628800"/>
              <a:ext cx="3096344" cy="446449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 sz="1200" dirty="0" smtClean="0"/>
            </a:p>
          </p:txBody>
        </p:sp>
        <p:cxnSp>
          <p:nvCxnSpPr>
            <p:cNvPr id="20" name="直接连接符 19"/>
            <p:cNvCxnSpPr/>
            <p:nvPr/>
          </p:nvCxnSpPr>
          <p:spPr bwMode="auto">
            <a:xfrm flipV="1">
              <a:off x="2123728" y="1628800"/>
              <a:ext cx="3096344" cy="18002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直接连接符 20"/>
            <p:cNvCxnSpPr/>
            <p:nvPr/>
          </p:nvCxnSpPr>
          <p:spPr bwMode="auto">
            <a:xfrm flipH="1">
              <a:off x="2123728" y="6093296"/>
              <a:ext cx="316835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8975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定制开发：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SDK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3" descr="01_catpr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252" y="692696"/>
            <a:ext cx="4125732" cy="3357586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14" y="2071678"/>
            <a:ext cx="33623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 descr="D:\平台项目\502仿真模板\交付文档\20110131-P502xiangmu项目阶段性文档\图片\全工况.png"/>
          <p:cNvPicPr>
            <a:picLocks noChangeAspect="1" noChangeArrowheads="1"/>
          </p:cNvPicPr>
          <p:nvPr/>
        </p:nvPicPr>
        <p:blipFill>
          <a:blip r:embed="rId5"/>
          <a:srcRect l="13419" t="10390" r="7655"/>
          <a:stretch>
            <a:fillRect/>
          </a:stretch>
        </p:blipFill>
        <p:spPr bwMode="auto">
          <a:xfrm>
            <a:off x="2925071" y="1428736"/>
            <a:ext cx="6004647" cy="4143404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37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 Workbench GUI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定义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r="69375" b="78295"/>
          <a:stretch>
            <a:fillRect/>
          </a:stretch>
        </p:blipFill>
        <p:spPr bwMode="auto">
          <a:xfrm>
            <a:off x="273496" y="789988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Arrow 6"/>
          <p:cNvSpPr/>
          <p:nvPr/>
        </p:nvSpPr>
        <p:spPr bwMode="auto">
          <a:xfrm>
            <a:off x="3473896" y="1247188"/>
            <a:ext cx="609600" cy="304800"/>
          </a:xfrm>
          <a:prstGeom prst="leftArrow">
            <a:avLst/>
          </a:prstGeom>
          <a:solidFill>
            <a:srgbClr val="FF0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3296" y="1856788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9"/>
          <p:cNvGrpSpPr/>
          <p:nvPr/>
        </p:nvGrpSpPr>
        <p:grpSpPr>
          <a:xfrm>
            <a:off x="4921696" y="866188"/>
            <a:ext cx="3505200" cy="838200"/>
            <a:chOff x="4419600" y="1371600"/>
            <a:chExt cx="1905000" cy="1295400"/>
          </a:xfrm>
        </p:grpSpPr>
        <p:sp>
          <p:nvSpPr>
            <p:cNvPr id="18" name="Rounded Rectangular Callout 10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4572000" y="1447800"/>
              <a:ext cx="1676400" cy="9037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A custom GUI opens that allows a Pipe Flow CFD Simulation</a:t>
              </a:r>
            </a:p>
          </p:txBody>
        </p:sp>
      </p:grp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6113" y="1856788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13"/>
          <p:cNvGrpSpPr/>
          <p:nvPr/>
        </p:nvGrpSpPr>
        <p:grpSpPr>
          <a:xfrm>
            <a:off x="4616896" y="2237788"/>
            <a:ext cx="3810000" cy="609600"/>
            <a:chOff x="4419600" y="1371600"/>
            <a:chExt cx="1905000" cy="1295400"/>
          </a:xfrm>
        </p:grpSpPr>
        <p:sp>
          <p:nvSpPr>
            <p:cNvPr id="22" name="Rounded Rectangular Callout 14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4572000" y="1447800"/>
              <a:ext cx="1676400" cy="903743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the dimensions of the pipe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86113" y="1867924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17"/>
          <p:cNvGrpSpPr/>
          <p:nvPr/>
        </p:nvGrpSpPr>
        <p:grpSpPr>
          <a:xfrm>
            <a:off x="5302696" y="2694988"/>
            <a:ext cx="2819400" cy="533400"/>
            <a:chOff x="4419600" y="1371600"/>
            <a:chExt cx="1905000" cy="1295400"/>
          </a:xfrm>
        </p:grpSpPr>
        <p:sp>
          <p:nvSpPr>
            <p:cNvPr id="26" name="Rounded Rectangular Callout 18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4572000" y="1447801"/>
              <a:ext cx="1676400" cy="44272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the inputs</a:t>
              </a:r>
            </a:p>
          </p:txBody>
        </p:sp>
      </p:grp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86113" y="1853971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1"/>
          <p:cNvGrpSpPr/>
          <p:nvPr/>
        </p:nvGrpSpPr>
        <p:grpSpPr>
          <a:xfrm>
            <a:off x="5836096" y="3533188"/>
            <a:ext cx="2819400" cy="725626"/>
            <a:chOff x="4419600" y="1371600"/>
            <a:chExt cx="1905000" cy="1295400"/>
          </a:xfrm>
        </p:grpSpPr>
        <p:sp>
          <p:nvSpPr>
            <p:cNvPr id="30" name="Rounded Rectangular Callout 22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1732"/>
                <a:gd name="adj2" fmla="val -4175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4572000" y="1447800"/>
              <a:ext cx="1676400" cy="1043950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the inputs</a:t>
              </a: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Validate the flow condition</a:t>
              </a:r>
            </a:p>
          </p:txBody>
        </p:sp>
      </p:grp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86113" y="1853971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25"/>
          <p:cNvGrpSpPr/>
          <p:nvPr/>
        </p:nvGrpSpPr>
        <p:grpSpPr>
          <a:xfrm>
            <a:off x="4464496" y="4295188"/>
            <a:ext cx="2819400" cy="1219200"/>
            <a:chOff x="4419600" y="1371600"/>
            <a:chExt cx="1905000" cy="1219200"/>
          </a:xfrm>
        </p:grpSpPr>
        <p:sp>
          <p:nvSpPr>
            <p:cNvPr id="34" name="Rounded Rectangular Callout 26"/>
            <p:cNvSpPr/>
            <p:nvPr/>
          </p:nvSpPr>
          <p:spPr bwMode="auto">
            <a:xfrm>
              <a:off x="4419600" y="1371600"/>
              <a:ext cx="1905000" cy="1219200"/>
            </a:xfrm>
            <a:prstGeom prst="wedgeRoundRectCallout">
              <a:avLst>
                <a:gd name="adj1" fmla="val -64016"/>
                <a:gd name="adj2" fmla="val -73507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572000" y="1447800"/>
              <a:ext cx="1676400" cy="584775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the inputs</a:t>
              </a: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Generate Mesh</a:t>
              </a:r>
            </a:p>
          </p:txBody>
        </p:sp>
      </p:grpSp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86113" y="1855045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Group 29"/>
          <p:cNvGrpSpPr/>
          <p:nvPr/>
        </p:nvGrpSpPr>
        <p:grpSpPr>
          <a:xfrm>
            <a:off x="5683696" y="3304588"/>
            <a:ext cx="2819400" cy="1752600"/>
            <a:chOff x="4419600" y="1371600"/>
            <a:chExt cx="1905000" cy="1752600"/>
          </a:xfrm>
        </p:grpSpPr>
        <p:sp>
          <p:nvSpPr>
            <p:cNvPr id="38" name="Rounded Rectangular Callout 30"/>
            <p:cNvSpPr/>
            <p:nvPr/>
          </p:nvSpPr>
          <p:spPr bwMode="auto">
            <a:xfrm>
              <a:off x="4419600" y="1371600"/>
              <a:ext cx="1905000" cy="175260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4572000" y="1447800"/>
              <a:ext cx="1676400" cy="132343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A suitable mesh with appropriate Y+ is generated</a:t>
              </a:r>
            </a:p>
            <a:p>
              <a:endParaRPr lang="en-US" sz="1600" b="1" dirty="0" smtClean="0">
                <a:latin typeface="Calibri" pitchFamily="34" charset="0"/>
                <a:cs typeface="Calibri" pitchFamily="34" charset="0"/>
              </a:endParaRP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View Mesh </a:t>
              </a:r>
            </a:p>
          </p:txBody>
        </p:sp>
      </p:grpSp>
      <p:pic>
        <p:nvPicPr>
          <p:cNvPr id="40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92696" y="1170988"/>
            <a:ext cx="5562600" cy="489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86113" y="1853971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34"/>
          <p:cNvGrpSpPr/>
          <p:nvPr/>
        </p:nvGrpSpPr>
        <p:grpSpPr>
          <a:xfrm>
            <a:off x="6217096" y="2999788"/>
            <a:ext cx="2590800" cy="685800"/>
            <a:chOff x="4419600" y="1371600"/>
            <a:chExt cx="1905000" cy="685800"/>
          </a:xfrm>
        </p:grpSpPr>
        <p:sp>
          <p:nvSpPr>
            <p:cNvPr id="43" name="Rounded Rectangular Callout 35"/>
            <p:cNvSpPr/>
            <p:nvPr/>
          </p:nvSpPr>
          <p:spPr bwMode="auto">
            <a:xfrm>
              <a:off x="4419600" y="1371600"/>
              <a:ext cx="1905000" cy="68580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4572000" y="1447800"/>
              <a:ext cx="1676400" cy="33855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solver controls</a:t>
              </a:r>
            </a:p>
          </p:txBody>
        </p:sp>
      </p:grpSp>
      <p:grpSp>
        <p:nvGrpSpPr>
          <p:cNvPr id="45" name="Group 37"/>
          <p:cNvGrpSpPr/>
          <p:nvPr/>
        </p:nvGrpSpPr>
        <p:grpSpPr>
          <a:xfrm>
            <a:off x="6217096" y="3914188"/>
            <a:ext cx="2590800" cy="1451447"/>
            <a:chOff x="4419600" y="1371600"/>
            <a:chExt cx="1905000" cy="864008"/>
          </a:xfrm>
        </p:grpSpPr>
        <p:sp>
          <p:nvSpPr>
            <p:cNvPr id="46" name="Rounded Rectangular Callout 38"/>
            <p:cNvSpPr/>
            <p:nvPr/>
          </p:nvSpPr>
          <p:spPr bwMode="auto">
            <a:xfrm>
              <a:off x="4419600" y="1371600"/>
              <a:ext cx="1905000" cy="861837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4572000" y="1447800"/>
              <a:ext cx="1676400" cy="78780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some inputs for extracting results (radial profiles)</a:t>
              </a:r>
            </a:p>
            <a:p>
              <a:endParaRPr lang="en-US" sz="1600" b="1" dirty="0" smtClean="0">
                <a:latin typeface="Calibri" pitchFamily="34" charset="0"/>
                <a:cs typeface="Calibri" pitchFamily="34" charset="0"/>
              </a:endParaRP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Iterate</a:t>
              </a:r>
            </a:p>
          </p:txBody>
        </p:sp>
      </p:grpSp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026096" y="1247188"/>
            <a:ext cx="4720590" cy="476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Group 41"/>
          <p:cNvGrpSpPr/>
          <p:nvPr/>
        </p:nvGrpSpPr>
        <p:grpSpPr>
          <a:xfrm>
            <a:off x="6140896" y="2923588"/>
            <a:ext cx="2590800" cy="990600"/>
            <a:chOff x="4419600" y="1371600"/>
            <a:chExt cx="1905000" cy="990600"/>
          </a:xfrm>
        </p:grpSpPr>
        <p:sp>
          <p:nvSpPr>
            <p:cNvPr id="50" name="Rounded Rectangular Callout 42"/>
            <p:cNvSpPr/>
            <p:nvPr/>
          </p:nvSpPr>
          <p:spPr bwMode="auto">
            <a:xfrm>
              <a:off x="4419600" y="1371600"/>
              <a:ext cx="1905000" cy="99060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4572000" y="1447800"/>
              <a:ext cx="1676400" cy="830997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The residuals are displayed as the simulation is progressing</a:t>
              </a:r>
            </a:p>
          </p:txBody>
        </p:sp>
      </p:grpSp>
      <p:pic>
        <p:nvPicPr>
          <p:cNvPr id="52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486113" y="1853971"/>
            <a:ext cx="390525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3" name="Group 45"/>
          <p:cNvGrpSpPr/>
          <p:nvPr/>
        </p:nvGrpSpPr>
        <p:grpSpPr>
          <a:xfrm>
            <a:off x="6445696" y="2847388"/>
            <a:ext cx="2590800" cy="1981200"/>
            <a:chOff x="4419600" y="1371600"/>
            <a:chExt cx="1905000" cy="1010577"/>
          </a:xfrm>
        </p:grpSpPr>
        <p:sp>
          <p:nvSpPr>
            <p:cNvPr id="54" name="Rounded Rectangular Callout 46"/>
            <p:cNvSpPr/>
            <p:nvPr/>
          </p:nvSpPr>
          <p:spPr bwMode="auto">
            <a:xfrm>
              <a:off x="4419600" y="1371600"/>
              <a:ext cx="1905000" cy="93284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4572000" y="1447800"/>
              <a:ext cx="1676400" cy="934377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Some standard results are displayed for a quick check</a:t>
              </a:r>
            </a:p>
            <a:p>
              <a:endParaRPr lang="en-US" sz="1600" b="1" dirty="0" smtClean="0">
                <a:latin typeface="Calibri" pitchFamily="34" charset="0"/>
                <a:cs typeface="Calibri" pitchFamily="34" charset="0"/>
              </a:endParaRP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Plots generated are available for display</a:t>
              </a:r>
            </a:p>
          </p:txBody>
        </p:sp>
      </p:grpSp>
      <p:pic>
        <p:nvPicPr>
          <p:cNvPr id="56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54696" y="1856788"/>
            <a:ext cx="46672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49"/>
          <p:cNvGrpSpPr/>
          <p:nvPr/>
        </p:nvGrpSpPr>
        <p:grpSpPr>
          <a:xfrm>
            <a:off x="4312096" y="4447587"/>
            <a:ext cx="2590800" cy="1195753"/>
            <a:chOff x="4419600" y="1371600"/>
            <a:chExt cx="1905000" cy="932840"/>
          </a:xfrm>
        </p:grpSpPr>
        <p:sp>
          <p:nvSpPr>
            <p:cNvPr id="58" name="Rounded Rectangular Callout 50"/>
            <p:cNvSpPr/>
            <p:nvPr/>
          </p:nvSpPr>
          <p:spPr bwMode="auto">
            <a:xfrm>
              <a:off x="4419600" y="1371600"/>
              <a:ext cx="1905000" cy="93284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4572000" y="1447801"/>
              <a:ext cx="1676400" cy="64828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Open a standard report</a:t>
              </a: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(with plots, contours, vectors etc.)</a:t>
              </a:r>
            </a:p>
          </p:txBody>
        </p:sp>
      </p:grpSp>
      <p:grpSp>
        <p:nvGrpSpPr>
          <p:cNvPr id="60" name="Group 52"/>
          <p:cNvGrpSpPr/>
          <p:nvPr/>
        </p:nvGrpSpPr>
        <p:grpSpPr>
          <a:xfrm>
            <a:off x="5912296" y="4295188"/>
            <a:ext cx="2590800" cy="1195753"/>
            <a:chOff x="4419600" y="1371600"/>
            <a:chExt cx="1905000" cy="932840"/>
          </a:xfrm>
        </p:grpSpPr>
        <p:sp>
          <p:nvSpPr>
            <p:cNvPr id="61" name="Rounded Rectangular Callout 53"/>
            <p:cNvSpPr/>
            <p:nvPr/>
          </p:nvSpPr>
          <p:spPr bwMode="auto">
            <a:xfrm>
              <a:off x="4419600" y="1371600"/>
              <a:ext cx="1905000" cy="932840"/>
            </a:xfrm>
            <a:prstGeom prst="wedgeRoundRectCallout">
              <a:avLst>
                <a:gd name="adj1" fmla="val -91424"/>
                <a:gd name="adj2" fmla="val -42644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 bwMode="auto">
            <a:xfrm>
              <a:off x="4572000" y="1447801"/>
              <a:ext cx="1676400" cy="648284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Open CFD Post for an interactive post-processing</a:t>
              </a:r>
            </a:p>
          </p:txBody>
        </p:sp>
      </p:grpSp>
      <p:pic>
        <p:nvPicPr>
          <p:cNvPr id="63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492696" y="1018588"/>
            <a:ext cx="5219700" cy="5074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2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81453"/>
          </a:xfrm>
        </p:spPr>
        <p:txBody>
          <a:bodyPr/>
          <a:lstStyle/>
          <a:p>
            <a:r>
              <a:rPr lang="zh-CN" altLang="en-US" dirty="0" smtClean="0"/>
              <a:t>分析向导定义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2918"/>
            <a:ext cx="4552950" cy="3038484"/>
          </a:xfrm>
        </p:spPr>
        <p:txBody>
          <a:bodyPr>
            <a:normAutofit/>
          </a:bodyPr>
          <a:lstStyle/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 Customized Wizard in Mechanical to manage the workflow</a:t>
            </a:r>
          </a:p>
          <a:p>
            <a:endParaRPr lang="en-US" dirty="0" smtClean="0"/>
          </a:p>
          <a:p>
            <a:r>
              <a:rPr lang="en-US" dirty="0" smtClean="0"/>
              <a:t>Typical Usage:</a:t>
            </a:r>
          </a:p>
          <a:p>
            <a:pPr lvl="1"/>
            <a:r>
              <a:rPr lang="en-US" dirty="0" smtClean="0"/>
              <a:t>Create a workflow in DM, Meshing, Mechanical etc.</a:t>
            </a:r>
          </a:p>
          <a:p>
            <a:pPr lvl="1"/>
            <a:r>
              <a:rPr lang="en-US" dirty="0" smtClean="0"/>
              <a:t>Interface to take interactive inputs</a:t>
            </a:r>
          </a:p>
          <a:p>
            <a:pPr lvl="1"/>
            <a:r>
              <a:rPr lang="en-US" dirty="0" smtClean="0"/>
              <a:t>Task automation</a:t>
            </a:r>
            <a:endParaRPr lang="en-US" dirty="0"/>
          </a:p>
        </p:txBody>
      </p:sp>
      <p:grpSp>
        <p:nvGrpSpPr>
          <p:cNvPr id="10" name="组合 43"/>
          <p:cNvGrpSpPr/>
          <p:nvPr/>
        </p:nvGrpSpPr>
        <p:grpSpPr>
          <a:xfrm>
            <a:off x="179420" y="1556792"/>
            <a:ext cx="4536596" cy="2711604"/>
            <a:chOff x="179420" y="1556792"/>
            <a:chExt cx="4536596" cy="2711604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6860" y="1556792"/>
              <a:ext cx="4429156" cy="2708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矩形 11"/>
            <p:cNvSpPr/>
            <p:nvPr/>
          </p:nvSpPr>
          <p:spPr>
            <a:xfrm>
              <a:off x="3384986" y="2143116"/>
              <a:ext cx="1329890" cy="21252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420" y="2928934"/>
              <a:ext cx="928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模型处理模板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组合 45"/>
          <p:cNvGrpSpPr/>
          <p:nvPr/>
        </p:nvGrpSpPr>
        <p:grpSpPr>
          <a:xfrm>
            <a:off x="4357686" y="1700808"/>
            <a:ext cx="4429156" cy="3147664"/>
            <a:chOff x="4357686" y="1924410"/>
            <a:chExt cx="4429156" cy="3147664"/>
          </a:xfrm>
        </p:grpSpPr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4357686" y="1924410"/>
            <a:ext cx="4429156" cy="31476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4" name="Visio" r:id="rId4" imgW="5900687" imgH="4186989" progId="Visio.Drawing.11">
                    <p:embed/>
                  </p:oleObj>
                </mc:Choice>
                <mc:Fallback>
                  <p:oleObj name="Visio" r:id="rId4" imgW="5900687" imgH="4186989" progId="Visio.Drawing.11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7686" y="1924410"/>
                          <a:ext cx="4429156" cy="31476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5"/>
            <p:cNvSpPr/>
            <p:nvPr/>
          </p:nvSpPr>
          <p:spPr>
            <a:xfrm>
              <a:off x="7715272" y="2567352"/>
              <a:ext cx="1000132" cy="2000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7884" y="2071678"/>
              <a:ext cx="17859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结构仿真模板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组合 44"/>
          <p:cNvGrpSpPr/>
          <p:nvPr/>
        </p:nvGrpSpPr>
        <p:grpSpPr>
          <a:xfrm>
            <a:off x="714348" y="3857628"/>
            <a:ext cx="3758553" cy="2475378"/>
            <a:chOff x="-1172" y="4120010"/>
            <a:chExt cx="3758553" cy="2475378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1172" y="4120010"/>
              <a:ext cx="3703401" cy="247537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sp>
          <p:nvSpPr>
            <p:cNvPr id="20" name="矩形 19"/>
            <p:cNvSpPr/>
            <p:nvPr/>
          </p:nvSpPr>
          <p:spPr>
            <a:xfrm>
              <a:off x="2927786" y="4477200"/>
              <a:ext cx="829595" cy="2101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786" y="4786322"/>
              <a:ext cx="17859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流体仿真模板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43306" y="3857628"/>
            <a:ext cx="5110645" cy="2333628"/>
            <a:chOff x="3643306" y="3857628"/>
            <a:chExt cx="5110645" cy="2333628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306" y="3857628"/>
              <a:ext cx="5110645" cy="2333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500694" y="5500702"/>
              <a:ext cx="145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载荷工况库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158824" y="-32773"/>
            <a:ext cx="8229600" cy="581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定制开发：外部程序调用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4619" r="10625" b="21475"/>
          <a:stretch>
            <a:fillRect/>
          </a:stretch>
        </p:blipFill>
        <p:spPr bwMode="auto">
          <a:xfrm>
            <a:off x="228598" y="1868016"/>
            <a:ext cx="8717280" cy="347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 t="4619" r="10625" b="21475"/>
          <a:stretch>
            <a:fillRect/>
          </a:stretch>
        </p:blipFill>
        <p:spPr bwMode="auto">
          <a:xfrm>
            <a:off x="228600" y="1868016"/>
            <a:ext cx="8717280" cy="347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 t="4862" r="10625" b="20583"/>
          <a:stretch>
            <a:fillRect/>
          </a:stretch>
        </p:blipFill>
        <p:spPr bwMode="auto">
          <a:xfrm>
            <a:off x="228600" y="1868016"/>
            <a:ext cx="871728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/>
          <a:srcRect t="4619" r="10625" b="20827"/>
          <a:stretch>
            <a:fillRect/>
          </a:stretch>
        </p:blipFill>
        <p:spPr bwMode="auto">
          <a:xfrm>
            <a:off x="228600" y="1868016"/>
            <a:ext cx="871728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eft Arrow 6"/>
          <p:cNvSpPr/>
          <p:nvPr/>
        </p:nvSpPr>
        <p:spPr bwMode="auto">
          <a:xfrm>
            <a:off x="3733800" y="4154016"/>
            <a:ext cx="609600" cy="304800"/>
          </a:xfrm>
          <a:prstGeom prst="leftArrow">
            <a:avLst/>
          </a:prstGeom>
          <a:solidFill>
            <a:srgbClr val="FF0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13" name="Group 14"/>
          <p:cNvGrpSpPr/>
          <p:nvPr/>
        </p:nvGrpSpPr>
        <p:grpSpPr>
          <a:xfrm>
            <a:off x="4495800" y="3087216"/>
            <a:ext cx="2514600" cy="1295400"/>
            <a:chOff x="4419600" y="1371600"/>
            <a:chExt cx="1905000" cy="1295400"/>
          </a:xfrm>
        </p:grpSpPr>
        <p:sp>
          <p:nvSpPr>
            <p:cNvPr id="14" name="Rounded Rectangular Callout 15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572000" y="1447800"/>
              <a:ext cx="1676400" cy="830997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DP1 simulation is done.</a:t>
              </a:r>
            </a:p>
            <a:p>
              <a:endParaRPr lang="en-US" sz="1600" b="1" dirty="0" smtClean="0">
                <a:latin typeface="Calibri" pitchFamily="34" charset="0"/>
                <a:cs typeface="Calibri" pitchFamily="34" charset="0"/>
              </a:endParaRP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DP2 Updating…</a:t>
              </a:r>
            </a:p>
          </p:txBody>
        </p:sp>
      </p:grpSp>
      <p:grpSp>
        <p:nvGrpSpPr>
          <p:cNvPr id="16" name="Group 10"/>
          <p:cNvGrpSpPr/>
          <p:nvPr/>
        </p:nvGrpSpPr>
        <p:grpSpPr>
          <a:xfrm>
            <a:off x="4876800" y="2934816"/>
            <a:ext cx="2819400" cy="1399639"/>
            <a:chOff x="4419600" y="1371600"/>
            <a:chExt cx="1905000" cy="1399639"/>
          </a:xfrm>
        </p:grpSpPr>
        <p:sp>
          <p:nvSpPr>
            <p:cNvPr id="17" name="Rounded Rectangular Callout 11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572000" y="1447800"/>
              <a:ext cx="1676400" cy="1323439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WB simulation is started in the background.</a:t>
              </a: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DP1 simulation is  Updating…</a:t>
              </a:r>
            </a:p>
          </p:txBody>
        </p:sp>
      </p:grpSp>
      <p:grpSp>
        <p:nvGrpSpPr>
          <p:cNvPr id="19" name="Group 9"/>
          <p:cNvGrpSpPr/>
          <p:nvPr/>
        </p:nvGrpSpPr>
        <p:grpSpPr>
          <a:xfrm>
            <a:off x="4419600" y="1791816"/>
            <a:ext cx="1905000" cy="1295400"/>
            <a:chOff x="4419600" y="1371600"/>
            <a:chExt cx="1905000" cy="1295400"/>
          </a:xfrm>
        </p:grpSpPr>
        <p:sp>
          <p:nvSpPr>
            <p:cNvPr id="20" name="Rounded Rectangular Callout 7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4572000" y="1447800"/>
              <a:ext cx="1676400" cy="1077218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Provide the Parameters for the Design Point study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724400" y="2858616"/>
            <a:ext cx="3505200" cy="1828800"/>
            <a:chOff x="4419600" y="1371600"/>
            <a:chExt cx="1905000" cy="1645860"/>
          </a:xfrm>
        </p:grpSpPr>
        <p:sp>
          <p:nvSpPr>
            <p:cNvPr id="23" name="Rounded Rectangular Callout 23"/>
            <p:cNvSpPr/>
            <p:nvPr/>
          </p:nvSpPr>
          <p:spPr bwMode="auto">
            <a:xfrm>
              <a:off x="4419600" y="1371600"/>
              <a:ext cx="1905000" cy="1295400"/>
            </a:xfrm>
            <a:prstGeom prst="wedgeRoundRectCallout">
              <a:avLst>
                <a:gd name="adj1" fmla="val -60362"/>
                <a:gd name="adj2" fmla="val 73919"/>
                <a:gd name="adj3" fmla="val 16667"/>
              </a:avLst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4572000" y="1447800"/>
              <a:ext cx="1676400" cy="1569660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Both the DPs are solved, Project is saved.</a:t>
              </a:r>
            </a:p>
            <a:p>
              <a:endParaRPr lang="en-US" sz="1600" b="1" dirty="0" smtClean="0">
                <a:latin typeface="Calibri" pitchFamily="34" charset="0"/>
                <a:cs typeface="Calibri" pitchFamily="34" charset="0"/>
              </a:endParaRPr>
            </a:p>
            <a:p>
              <a:r>
                <a:rPr lang="en-US" sz="1600" b="1" dirty="0" smtClean="0">
                  <a:latin typeface="Calibri" pitchFamily="34" charset="0"/>
                  <a:cs typeface="Calibri" pitchFamily="34" charset="0"/>
                </a:rPr>
                <a:t>Pressure drop values from those analysis are updated in Excel</a:t>
              </a:r>
            </a:p>
          </p:txBody>
        </p:sp>
      </p:grp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228600" y="548680"/>
            <a:ext cx="3943350" cy="4735512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Excel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自定义专业系统，求解器后台调用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8129" name="Object 1"/>
          <p:cNvGraphicFramePr>
            <a:graphicFrameLocks noChangeAspect="1"/>
          </p:cNvGraphicFramePr>
          <p:nvPr/>
        </p:nvGraphicFramePr>
        <p:xfrm>
          <a:off x="285719" y="714356"/>
          <a:ext cx="3302023" cy="3714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Visio" r:id="rId3" imgW="6334702" imgH="6287563" progId="Visio.Drawing.11">
                  <p:embed/>
                </p:oleObj>
              </mc:Choice>
              <mc:Fallback>
                <p:oleObj name="Visio" r:id="rId3" imgW="6334702" imgH="6287563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19" y="714356"/>
                        <a:ext cx="3302023" cy="37147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/>
          <a:srcRect l="8984" t="5000" r="8984" b="14375"/>
          <a:stretch>
            <a:fillRect/>
          </a:stretch>
        </p:blipFill>
        <p:spPr bwMode="auto">
          <a:xfrm>
            <a:off x="1441990" y="1142984"/>
            <a:ext cx="755916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6215074" y="192880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装甲防护效能仿真评估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 fontScale="90000"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ACT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 Customization Toolkit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）技术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785794"/>
            <a:ext cx="871543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14346" y="0"/>
            <a:ext cx="8229600" cy="581453"/>
          </a:xfrm>
        </p:spPr>
        <p:txBody>
          <a:bodyPr/>
          <a:lstStyle/>
          <a:p>
            <a:r>
              <a:rPr lang="en-US" dirty="0" smtClean="0"/>
              <a:t>Customization strategy - ACT Plans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-32" y="928670"/>
            <a:ext cx="8213725" cy="4106862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New at R14.5: “ANSYS Customization Suite”</a:t>
            </a:r>
          </a:p>
          <a:p>
            <a:pPr lvl="2"/>
            <a:r>
              <a:rPr lang="en-US" sz="2000" dirty="0" smtClean="0"/>
              <a:t>Include ACT and the WB SDK</a:t>
            </a:r>
          </a:p>
          <a:p>
            <a:r>
              <a:rPr lang="en-US" sz="2800" dirty="0" smtClean="0"/>
              <a:t>ACT Module officially released at R14.5</a:t>
            </a:r>
          </a:p>
          <a:p>
            <a:pPr lvl="2"/>
            <a:r>
              <a:rPr lang="en-US" sz="2000" dirty="0" smtClean="0"/>
              <a:t>New item on the price sheet: “ANSYS Customization Suite”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FlexLM licensing introduced for the ACT Module</a:t>
            </a:r>
          </a:p>
          <a:p>
            <a:pPr lvl="3"/>
            <a:r>
              <a:rPr lang="en-US" sz="2000" dirty="0" smtClean="0">
                <a:sym typeface="Wingdings" pitchFamily="2" charset="2"/>
              </a:rPr>
              <a:t>“ANSYS Customization Suite” license – “</a:t>
            </a:r>
            <a:r>
              <a:rPr lang="en-US" sz="2000" dirty="0" err="1" smtClean="0">
                <a:sym typeface="Wingdings" pitchFamily="2" charset="2"/>
              </a:rPr>
              <a:t>ans_act</a:t>
            </a:r>
            <a:r>
              <a:rPr lang="en-US" sz="2000" dirty="0" smtClean="0">
                <a:sym typeface="Wingdings" pitchFamily="2" charset="2"/>
              </a:rPr>
              <a:t>”*</a:t>
            </a:r>
          </a:p>
          <a:p>
            <a:pPr lvl="3"/>
            <a:r>
              <a:rPr lang="en-US" sz="2000" dirty="0" smtClean="0">
                <a:sym typeface="Wingdings" pitchFamily="2" charset="2"/>
              </a:rPr>
              <a:t>WB SDK </a:t>
            </a:r>
            <a:r>
              <a:rPr lang="en-US" sz="2000" dirty="0" err="1" smtClean="0">
                <a:sym typeface="Wingdings" pitchFamily="2" charset="2"/>
              </a:rPr>
              <a:t>FlexLM</a:t>
            </a:r>
            <a:r>
              <a:rPr lang="en-US" sz="2000" dirty="0" smtClean="0">
                <a:sym typeface="Wingdings" pitchFamily="2" charset="2"/>
              </a:rPr>
              <a:t> licensing to be introduced at R15</a:t>
            </a:r>
          </a:p>
          <a:p>
            <a:pPr lvl="2"/>
            <a:r>
              <a:rPr lang="en-US" sz="2000" dirty="0" smtClean="0"/>
              <a:t>Documentation, training material available</a:t>
            </a:r>
          </a:p>
          <a:p>
            <a:pPr lvl="2"/>
            <a:r>
              <a:rPr lang="en-US" sz="2000" dirty="0" smtClean="0"/>
              <a:t>Set of extensions, python libraries provided as templates and aids</a:t>
            </a:r>
          </a:p>
          <a:p>
            <a:endParaRPr lang="en-US" dirty="0" smtClean="0"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844" y="5226301"/>
            <a:ext cx="821372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algn="ctr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</a:pPr>
            <a:r>
              <a:rPr lang="en-US" sz="3200" b="1" i="1" kern="0" dirty="0">
                <a:solidFill>
                  <a:prstClr val="black"/>
                </a:solidFill>
                <a:cs typeface="Calibri" pitchFamily="34" charset="0"/>
                <a:sym typeface="Wingdings" pitchFamily="2" charset="2"/>
              </a:rPr>
              <a:t>ACT is the long-term customization tool</a:t>
            </a:r>
            <a:endParaRPr lang="en-US" sz="2800" b="1" i="1" kern="0" dirty="0">
              <a:solidFill>
                <a:prstClr val="black"/>
              </a:solidFill>
              <a:cs typeface="Calibri" pitchFamily="34" charset="0"/>
              <a:sym typeface="Wingdings" pitchFamily="2" charset="2"/>
            </a:endParaRPr>
          </a:p>
        </p:txBody>
      </p:sp>
      <p:grpSp>
        <p:nvGrpSpPr>
          <p:cNvPr id="4" name="Groupe 7"/>
          <p:cNvGrpSpPr/>
          <p:nvPr/>
        </p:nvGrpSpPr>
        <p:grpSpPr>
          <a:xfrm>
            <a:off x="7358082" y="1597008"/>
            <a:ext cx="1633518" cy="2260620"/>
            <a:chOff x="6400800" y="1295400"/>
            <a:chExt cx="1828800" cy="22860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14650" r="75633" b="31542"/>
            <a:stretch>
              <a:fillRect/>
            </a:stretch>
          </p:blipFill>
          <p:spPr bwMode="auto">
            <a:xfrm>
              <a:off x="6477000" y="1295400"/>
              <a:ext cx="1601152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6400800" y="3429000"/>
              <a:ext cx="1828800" cy="152400"/>
            </a:xfrm>
            <a:prstGeom prst="rect">
              <a:avLst/>
            </a:prstGeom>
            <a:noFill/>
            <a:ln w="1270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fr-FR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24536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客户化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定制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开发技术及方向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面向工程的客户化定制开发应用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面向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Mechanical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ACT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主要开发方向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-32" y="915933"/>
            <a:ext cx="4857784" cy="55134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How standard  Mechanical works: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When user “solves” an analysis in Mechanical , the following things happen</a:t>
            </a:r>
          </a:p>
          <a:p>
            <a:pPr marL="1028700" lvl="3" indent="-342900">
              <a:spcBef>
                <a:spcPct val="20000"/>
              </a:spcBef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All items in the tree (Mesh, Contacts, Solver settings, Loads etc.) are converted to APDL commands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Wingdings" pitchFamily="2" charset="2"/>
              </a:rPr>
              <a:t>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written as “ds.dat”</a:t>
            </a:r>
          </a:p>
          <a:p>
            <a:pPr marL="1028700" lvl="3" indent="-342900">
              <a:spcBef>
                <a:spcPct val="20000"/>
              </a:spcBef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MAPDL is invoked in background, consumes this "ds.dat" and writes out the result to “file.rst”</a:t>
            </a:r>
          </a:p>
          <a:p>
            <a:pPr marL="1028700" lvl="3" indent="-342900">
              <a:spcBef>
                <a:spcPct val="20000"/>
              </a:spcBef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Mechanical reads back the result (file.rst) and displays contours/vectors etc.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Where ACT comes into picture: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Mostly ACT comes into picture in step-1 and 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ACT comes into picture in step-2 when one uses in-house/3rd party solver (instead of default MAPDL)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5000628" y="1000108"/>
            <a:ext cx="3943404" cy="2247900"/>
            <a:chOff x="5119687" y="909603"/>
            <a:chExt cx="3943404" cy="224790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/>
            <a:srcRect b="10809"/>
            <a:stretch>
              <a:fillRect/>
            </a:stretch>
          </p:blipFill>
          <p:spPr bwMode="auto">
            <a:xfrm>
              <a:off x="5119687" y="1238212"/>
              <a:ext cx="1606868" cy="18613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/>
            <a:srcRect r="37555"/>
            <a:stretch>
              <a:fillRect/>
            </a:stretch>
          </p:blipFill>
          <p:spPr bwMode="auto">
            <a:xfrm>
              <a:off x="7033672" y="909603"/>
              <a:ext cx="2029419" cy="2247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2" name="Right Arrow 5"/>
            <p:cNvSpPr/>
            <p:nvPr/>
          </p:nvSpPr>
          <p:spPr bwMode="auto">
            <a:xfrm>
              <a:off x="6726267" y="2187558"/>
              <a:ext cx="292104" cy="219078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270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 smtClean="0">
                <a:solidFill>
                  <a:schemeClr val="bg1"/>
                </a:solidFill>
                <a:latin typeface="Arial Narrow" pitchFamily="34" charset="0"/>
              </a:endParaRPr>
            </a:p>
          </p:txBody>
        </p:sp>
      </p:grpSp>
      <p:pic>
        <p:nvPicPr>
          <p:cNvPr id="13" name="Picture 7" descr="Image 2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01" y="3321034"/>
            <a:ext cx="2846070" cy="1748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ACT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应用库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81" y="709628"/>
            <a:ext cx="517207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组合 15"/>
          <p:cNvGrpSpPr/>
          <p:nvPr/>
        </p:nvGrpSpPr>
        <p:grpSpPr>
          <a:xfrm>
            <a:off x="2285984" y="571504"/>
            <a:ext cx="5143536" cy="3500438"/>
            <a:chOff x="1785918" y="0"/>
            <a:chExt cx="6705600" cy="475659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5918" y="0"/>
              <a:ext cx="6705600" cy="4756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062460" y="908150"/>
              <a:ext cx="3189334" cy="5855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New extension for specific load creation</a:t>
              </a:r>
              <a:endParaRPr lang="en-US" sz="1100" dirty="0"/>
            </a:p>
          </p:txBody>
        </p:sp>
        <p:cxnSp>
          <p:nvCxnSpPr>
            <p:cNvPr id="19" name="Straight Arrow Connector 5"/>
            <p:cNvCxnSpPr>
              <a:stCxn id="18" idx="1"/>
            </p:cNvCxnSpPr>
            <p:nvPr/>
          </p:nvCxnSpPr>
          <p:spPr bwMode="auto">
            <a:xfrm rot="10800000">
              <a:off x="3784513" y="1166880"/>
              <a:ext cx="1277948" cy="34029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0" name="Rounded Rectangle 6"/>
            <p:cNvSpPr/>
            <p:nvPr/>
          </p:nvSpPr>
          <p:spPr bwMode="auto">
            <a:xfrm>
              <a:off x="2526255" y="2690884"/>
              <a:ext cx="755561" cy="156542"/>
            </a:xfrm>
            <a:prstGeom prst="round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37160" tIns="155448" rIns="137160" bIns="15544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20066" y="1608538"/>
              <a:ext cx="2810457" cy="35549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The Coupling object</a:t>
              </a:r>
              <a:endParaRPr lang="en-US" sz="1100" dirty="0"/>
            </a:p>
          </p:txBody>
        </p:sp>
        <p:cxnSp>
          <p:nvCxnSpPr>
            <p:cNvPr id="22" name="Straight Arrow Connector 8"/>
            <p:cNvCxnSpPr>
              <a:stCxn id="21" idx="1"/>
              <a:endCxn id="20" idx="3"/>
            </p:cNvCxnSpPr>
            <p:nvPr/>
          </p:nvCxnSpPr>
          <p:spPr bwMode="auto">
            <a:xfrm rot="10800000" flipV="1">
              <a:off x="3281818" y="1786282"/>
              <a:ext cx="538250" cy="982871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3" name="Rounded Rectangle 9"/>
            <p:cNvSpPr/>
            <p:nvPr/>
          </p:nvSpPr>
          <p:spPr bwMode="auto">
            <a:xfrm>
              <a:off x="1933511" y="3169883"/>
              <a:ext cx="1991932" cy="1356558"/>
            </a:xfrm>
            <a:prstGeom prst="round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137160" tIns="155448" rIns="137160" bIns="15544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29880" y="3071810"/>
            <a:ext cx="5428400" cy="3357586"/>
            <a:chOff x="3358442" y="2857496"/>
            <a:chExt cx="5428400" cy="3357586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58442" y="2857496"/>
              <a:ext cx="5428400" cy="3357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矩形 25"/>
            <p:cNvSpPr/>
            <p:nvPr/>
          </p:nvSpPr>
          <p:spPr>
            <a:xfrm>
              <a:off x="6429388" y="3071810"/>
              <a:ext cx="17318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Workbench LS-DYNA </a:t>
              </a:r>
              <a:endParaRPr lang="zh-CN" alt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-214346" y="-142900"/>
            <a:ext cx="8929718" cy="8509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子模型计算技术路线测试：细模型计算（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ACT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 rotWithShape="1">
          <a:blip r:embed="rId2"/>
          <a:srcRect r="50000"/>
          <a:stretch/>
        </p:blipFill>
        <p:spPr bwMode="auto">
          <a:xfrm>
            <a:off x="323850" y="1052513"/>
            <a:ext cx="4748213" cy="51847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573463"/>
            <a:ext cx="2392363" cy="431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4221163"/>
            <a:ext cx="3665538" cy="165576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4"/>
          <p:cNvSpPr txBox="1">
            <a:spLocks noChangeArrowheads="1"/>
          </p:cNvSpPr>
          <p:nvPr/>
        </p:nvSpPr>
        <p:spPr bwMode="auto">
          <a:xfrm>
            <a:off x="5257800" y="1052513"/>
            <a:ext cx="3665538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细模型计算的核心是：粗模型向细模型进行边界自由度差值</a:t>
            </a:r>
            <a:endParaRPr lang="en-US" altLang="zh-CN" sz="14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400">
                <a:latin typeface="Times New Roman" pitchFamily="18" charset="0"/>
                <a:cs typeface="Times New Roman" pitchFamily="18" charset="0"/>
              </a:rPr>
              <a:t>ACT</a:t>
            </a: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开发的</a:t>
            </a:r>
            <a:r>
              <a:rPr lang="en-US" altLang="zh-CN" sz="1400">
                <a:latin typeface="Times New Roman" pitchFamily="18" charset="0"/>
                <a:cs typeface="Times New Roman" pitchFamily="18" charset="0"/>
              </a:rPr>
              <a:t>SubModeling</a:t>
            </a: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进行粗模型到细模型的边界差值</a:t>
            </a:r>
            <a:endParaRPr lang="en-US" altLang="zh-CN" sz="14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所需的输入：</a:t>
            </a:r>
            <a:endParaRPr lang="en-US" altLang="zh-CN" sz="14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细模型的差值边界</a:t>
            </a:r>
            <a:endParaRPr lang="en-US" altLang="zh-CN" sz="140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粗模型的</a:t>
            </a:r>
            <a:r>
              <a:rPr lang="en-US" altLang="zh-CN" sz="1400">
                <a:latin typeface="Times New Roman" pitchFamily="18" charset="0"/>
                <a:cs typeface="Times New Roman" pitchFamily="18" charset="0"/>
              </a:rPr>
              <a:t>rst</a:t>
            </a:r>
            <a:r>
              <a:rPr lang="zh-CN" altLang="en-US" sz="1400">
                <a:latin typeface="Times New Roman" pitchFamily="18" charset="0"/>
                <a:cs typeface="Times New Roman" pitchFamily="18" charset="0"/>
              </a:rPr>
              <a:t>文件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14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zh-CN" altLang="en-US" sz="1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31657" t="7449" r="19926" b="3166"/>
          <a:stretch>
            <a:fillRect/>
          </a:stretch>
        </p:blipFill>
        <p:spPr bwMode="auto">
          <a:xfrm>
            <a:off x="281211" y="764704"/>
            <a:ext cx="3962400" cy="457200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26316" t="7018" r="25439" b="3158"/>
          <a:stretch>
            <a:fillRect/>
          </a:stretch>
        </p:blipFill>
        <p:spPr bwMode="auto">
          <a:xfrm>
            <a:off x="2411760" y="1340768"/>
            <a:ext cx="3929063" cy="457200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7027" t="13759" r="25061" b="3686"/>
          <a:stretch>
            <a:fillRect/>
          </a:stretch>
        </p:blipFill>
        <p:spPr bwMode="auto">
          <a:xfrm>
            <a:off x="5995214" y="1890936"/>
            <a:ext cx="2688771" cy="289560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58824" y="-32773"/>
            <a:ext cx="8229600" cy="581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定制开发技术文档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916832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面向工程的客户</a:t>
            </a: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化定制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开发应用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1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客户化定制开发应用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50001" y="713226"/>
            <a:ext cx="8501122" cy="5429288"/>
          </a:xfrm>
          <a:prstGeom prst="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rPr>
              <a:t>仿真</a:t>
            </a:r>
            <a:r>
              <a:rPr lang="zh-CN" altLang="en-US" sz="1400" dirty="0" smtClean="0">
                <a:latin typeface="Arial" charset="0"/>
                <a:ea typeface="黑体" pitchFamily="2" charset="-122"/>
              </a:rPr>
              <a:t>任务：单学科、多学科、优化计算、疲劳计算、</a:t>
            </a:r>
            <a:r>
              <a:rPr lang="en-US" altLang="zh-CN" sz="1400" dirty="0" smtClean="0">
                <a:latin typeface="Arial" charset="0"/>
                <a:ea typeface="黑体" pitchFamily="2" charset="-122"/>
              </a:rPr>
              <a:t>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400" dirty="0" smtClean="0"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grpSp>
        <p:nvGrpSpPr>
          <p:cNvPr id="7" name="组合 61"/>
          <p:cNvGrpSpPr/>
          <p:nvPr/>
        </p:nvGrpSpPr>
        <p:grpSpPr>
          <a:xfrm>
            <a:off x="535753" y="1499044"/>
            <a:ext cx="7858180" cy="1714512"/>
            <a:chOff x="571472" y="1785926"/>
            <a:chExt cx="7858180" cy="1714512"/>
          </a:xfrm>
        </p:grpSpPr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4651284" y="1785926"/>
              <a:ext cx="1787326" cy="293685"/>
            </a:xfrm>
            <a:prstGeom prst="chevron">
              <a:avLst>
                <a:gd name="adj" fmla="val 53177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  Solving</a:t>
              </a:r>
            </a:p>
          </p:txBody>
        </p:sp>
        <p:sp>
          <p:nvSpPr>
            <p:cNvPr id="9" name="AutoShape 18"/>
            <p:cNvSpPr>
              <a:spLocks noChangeArrowheads="1"/>
            </p:cNvSpPr>
            <p:nvPr/>
          </p:nvSpPr>
          <p:spPr bwMode="auto">
            <a:xfrm>
              <a:off x="6102398" y="1785926"/>
              <a:ext cx="2327254" cy="293685"/>
            </a:xfrm>
            <a:prstGeom prst="chevron">
              <a:avLst>
                <a:gd name="adj" fmla="val 54851"/>
              </a:avLst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rgbClr val="FFFFFF"/>
                  </a:solidFill>
                </a:rPr>
                <a:t>   Postprocessing</a:t>
              </a:r>
            </a:p>
          </p:txBody>
        </p:sp>
        <p:sp>
          <p:nvSpPr>
            <p:cNvPr id="10" name="AutoShape 19"/>
            <p:cNvSpPr>
              <a:spLocks noChangeArrowheads="1"/>
            </p:cNvSpPr>
            <p:nvPr/>
          </p:nvSpPr>
          <p:spPr bwMode="auto">
            <a:xfrm>
              <a:off x="571472" y="1785926"/>
              <a:ext cx="2118283" cy="293685"/>
            </a:xfrm>
            <a:prstGeom prst="homePlate">
              <a:avLst>
                <a:gd name="adj" fmla="val 54831"/>
              </a:avLst>
            </a:prstGeom>
            <a:solidFill>
              <a:srgbClr val="00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CAD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4" name="AutoShape 20"/>
            <p:cNvSpPr>
              <a:spLocks noChangeArrowheads="1"/>
            </p:cNvSpPr>
            <p:nvPr/>
          </p:nvSpPr>
          <p:spPr bwMode="auto">
            <a:xfrm>
              <a:off x="2355285" y="1785926"/>
              <a:ext cx="2630470" cy="293685"/>
            </a:xfrm>
            <a:prstGeom prst="chevron">
              <a:avLst>
                <a:gd name="adj" fmla="val 54562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rgbClr val="FFFFFF"/>
                  </a:solidFill>
                </a:rPr>
                <a:t>  Preprocessing</a:t>
              </a:r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785786" y="2500306"/>
              <a:ext cx="1116012" cy="285752"/>
            </a:xfrm>
            <a:prstGeom prst="flowChartProcess">
              <a:avLst/>
            </a:prstGeom>
            <a:solidFill>
              <a:schemeClr val="accent6">
                <a:lumMod val="75000"/>
              </a:schemeClr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bg1">
                      <a:lumMod val="95000"/>
                    </a:schemeClr>
                  </a:solidFill>
                </a:rPr>
                <a:t>几何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2500299" y="2214554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模型预处理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7" name="AutoShape 19"/>
            <p:cNvSpPr>
              <a:spLocks noChangeArrowheads="1"/>
            </p:cNvSpPr>
            <p:nvPr/>
          </p:nvSpPr>
          <p:spPr bwMode="auto">
            <a:xfrm>
              <a:off x="2857488" y="2428868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分网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>
              <a:off x="3286116" y="2643182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材料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9" name="AutoShape 19"/>
            <p:cNvSpPr>
              <a:spLocks noChangeArrowheads="1"/>
            </p:cNvSpPr>
            <p:nvPr/>
          </p:nvSpPr>
          <p:spPr bwMode="auto">
            <a:xfrm>
              <a:off x="3714744" y="2857496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边界条件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>
              <a:off x="4143372" y="3071810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求解设置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21" name="AutoShape 16"/>
            <p:cNvSpPr>
              <a:spLocks noChangeArrowheads="1"/>
            </p:cNvSpPr>
            <p:nvPr/>
          </p:nvSpPr>
          <p:spPr bwMode="auto">
            <a:xfrm>
              <a:off x="5214942" y="2214554"/>
              <a:ext cx="785818" cy="285752"/>
            </a:xfrm>
            <a:prstGeom prst="flowChartProcess">
              <a:avLst/>
            </a:prstGeom>
            <a:solidFill>
              <a:srgbClr val="FFC00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单学科求解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2" name="肘形连接符 21"/>
            <p:cNvCxnSpPr>
              <a:stCxn id="15" idx="3"/>
              <a:endCxn id="16" idx="1"/>
            </p:cNvCxnSpPr>
            <p:nvPr/>
          </p:nvCxnSpPr>
          <p:spPr bwMode="auto">
            <a:xfrm flipV="1">
              <a:off x="1901798" y="2327267"/>
              <a:ext cx="598501" cy="31591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形状 116"/>
            <p:cNvCxnSpPr>
              <a:stCxn id="20" idx="3"/>
              <a:endCxn id="29" idx="1"/>
            </p:cNvCxnSpPr>
            <p:nvPr/>
          </p:nvCxnSpPr>
          <p:spPr bwMode="auto">
            <a:xfrm flipV="1">
              <a:off x="4929190" y="2643182"/>
              <a:ext cx="285752" cy="54134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AutoShape 16"/>
            <p:cNvSpPr>
              <a:spLocks noChangeArrowheads="1"/>
            </p:cNvSpPr>
            <p:nvPr/>
          </p:nvSpPr>
          <p:spPr bwMode="auto">
            <a:xfrm>
              <a:off x="7000892" y="2643182"/>
              <a:ext cx="1116012" cy="285752"/>
            </a:xfrm>
            <a:prstGeom prst="flowChartProcess">
              <a:avLst/>
            </a:prstGeom>
            <a:solidFill>
              <a:srgbClr val="00B05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bg1">
                      <a:lumMod val="95000"/>
                    </a:schemeClr>
                  </a:solidFill>
                </a:rPr>
                <a:t>后处理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5" name="肘形连接符 24"/>
            <p:cNvCxnSpPr>
              <a:stCxn id="21" idx="3"/>
              <a:endCxn id="24" idx="1"/>
            </p:cNvCxnSpPr>
            <p:nvPr/>
          </p:nvCxnSpPr>
          <p:spPr bwMode="auto">
            <a:xfrm>
              <a:off x="6000760" y="2357430"/>
              <a:ext cx="1000132" cy="428628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AutoShape 16"/>
            <p:cNvSpPr>
              <a:spLocks noChangeArrowheads="1"/>
            </p:cNvSpPr>
            <p:nvPr/>
          </p:nvSpPr>
          <p:spPr bwMode="auto">
            <a:xfrm>
              <a:off x="5929322" y="3214686"/>
              <a:ext cx="1116012" cy="285752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优化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7" name="肘形连接符 26"/>
            <p:cNvCxnSpPr>
              <a:stCxn id="24" idx="3"/>
              <a:endCxn id="26" idx="3"/>
            </p:cNvCxnSpPr>
            <p:nvPr/>
          </p:nvCxnSpPr>
          <p:spPr bwMode="auto">
            <a:xfrm flipH="1">
              <a:off x="7045334" y="2786058"/>
              <a:ext cx="1071570" cy="571504"/>
            </a:xfrm>
            <a:prstGeom prst="bentConnector3">
              <a:avLst>
                <a:gd name="adj1" fmla="val -2133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形状 21"/>
            <p:cNvCxnSpPr>
              <a:stCxn id="26" idx="1"/>
              <a:endCxn id="15" idx="2"/>
            </p:cNvCxnSpPr>
            <p:nvPr/>
          </p:nvCxnSpPr>
          <p:spPr bwMode="auto">
            <a:xfrm rot="10800000">
              <a:off x="1343792" y="2786058"/>
              <a:ext cx="4585530" cy="57150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AutoShape 16"/>
            <p:cNvSpPr>
              <a:spLocks noChangeArrowheads="1"/>
            </p:cNvSpPr>
            <p:nvPr/>
          </p:nvSpPr>
          <p:spPr bwMode="auto">
            <a:xfrm>
              <a:off x="5214942" y="2500306"/>
              <a:ext cx="785818" cy="285752"/>
            </a:xfrm>
            <a:prstGeom prst="flowChartProcess">
              <a:avLst/>
            </a:prstGeom>
            <a:solidFill>
              <a:srgbClr val="FFC00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多学科求解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30" name="肘形连接符 29"/>
            <p:cNvCxnSpPr>
              <a:stCxn id="20" idx="3"/>
              <a:endCxn id="21" idx="1"/>
            </p:cNvCxnSpPr>
            <p:nvPr/>
          </p:nvCxnSpPr>
          <p:spPr bwMode="auto">
            <a:xfrm flipV="1">
              <a:off x="4929190" y="2357430"/>
              <a:ext cx="285752" cy="82709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肘形连接符 30"/>
            <p:cNvCxnSpPr>
              <a:stCxn id="29" idx="3"/>
              <a:endCxn id="24" idx="1"/>
            </p:cNvCxnSpPr>
            <p:nvPr/>
          </p:nvCxnSpPr>
          <p:spPr bwMode="auto">
            <a:xfrm>
              <a:off x="6000760" y="2643182"/>
              <a:ext cx="1000132" cy="14287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2" name="组合 62"/>
          <p:cNvGrpSpPr/>
          <p:nvPr/>
        </p:nvGrpSpPr>
        <p:grpSpPr>
          <a:xfrm>
            <a:off x="464315" y="3499308"/>
            <a:ext cx="8072494" cy="1428760"/>
            <a:chOff x="500034" y="3786190"/>
            <a:chExt cx="8072494" cy="1428760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500034" y="3786190"/>
              <a:ext cx="2071702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CAD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工具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2571736" y="3786190"/>
              <a:ext cx="2357454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Arial" charset="0"/>
                  <a:ea typeface="黑体" pitchFamily="2" charset="-122"/>
                </a:rPr>
                <a:t>前处理工具</a:t>
              </a: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4929190" y="3786190"/>
              <a:ext cx="1571636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求解器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6500826" y="3786190"/>
              <a:ext cx="2071702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后处理工具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714348" y="4143380"/>
              <a:ext cx="1714512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err="1" smtClean="0">
                  <a:ea typeface="宋体" pitchFamily="2" charset="-122"/>
                </a:rPr>
                <a:t>Catia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Pro/E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UG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DM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b="4485"/>
            <a:stretch>
              <a:fillRect/>
            </a:stretch>
          </p:blipFill>
          <p:spPr bwMode="auto">
            <a:xfrm>
              <a:off x="1242124" y="4272401"/>
              <a:ext cx="1071570" cy="71438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2786050" y="4143380"/>
              <a:ext cx="1928826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smtClean="0">
                  <a:ea typeface="宋体" pitchFamily="2" charset="-122"/>
                </a:rPr>
                <a:t>ANSYS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ICEM CFD</a:t>
              </a:r>
            </a:p>
            <a:p>
              <a:r>
                <a:rPr lang="en-US" altLang="zh-CN" sz="1100" dirty="0" err="1" smtClean="0">
                  <a:ea typeface="宋体" pitchFamily="2" charset="-122"/>
                </a:rPr>
                <a:t>Patran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Hypermesh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>
              <a:off x="5072066" y="4143380"/>
              <a:ext cx="1285884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100" dirty="0" smtClean="0">
                  <a:ea typeface="宋体" pitchFamily="2" charset="-122"/>
                </a:rPr>
                <a:t>结构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流体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电磁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耦合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优化</a:t>
              </a:r>
              <a:endParaRPr lang="en-US" altLang="zh-CN" sz="1100" dirty="0" smtClean="0">
                <a:ea typeface="宋体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29256" y="4143380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ANSYS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29256" y="4313150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CFX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86446" y="4286256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Fluent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47552" y="4524712"/>
              <a:ext cx="3818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DX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29322" y="4714884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err="1" smtClean="0">
                  <a:solidFill>
                    <a:srgbClr val="FF0000"/>
                  </a:solidFill>
                </a:rPr>
                <a:t>Feko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429256" y="4855008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FE-Safe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29256" y="4509814"/>
              <a:ext cx="6655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dirty="0" smtClean="0">
                  <a:solidFill>
                    <a:srgbClr val="FF0000"/>
                  </a:solidFill>
                </a:rPr>
                <a:t>ABAQUS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429256" y="4652690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err="1" smtClean="0">
                  <a:solidFill>
                    <a:srgbClr val="FF0000"/>
                  </a:solidFill>
                </a:rPr>
                <a:t>Nastran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6715140" y="4143380"/>
              <a:ext cx="1643074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smtClean="0">
                  <a:ea typeface="宋体" pitchFamily="2" charset="-122"/>
                </a:rPr>
                <a:t>ANSYS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ICEM CFD</a:t>
              </a:r>
            </a:p>
            <a:p>
              <a:r>
                <a:rPr lang="en-US" altLang="zh-CN" sz="1100" dirty="0" err="1" smtClean="0">
                  <a:ea typeface="宋体" pitchFamily="2" charset="-122"/>
                </a:rPr>
                <a:t>Patran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Hypermesh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cxnSp>
          <p:nvCxnSpPr>
            <p:cNvPr id="50" name="直接连接符 49"/>
            <p:cNvCxnSpPr/>
            <p:nvPr/>
          </p:nvCxnSpPr>
          <p:spPr bwMode="auto">
            <a:xfrm rot="5400000">
              <a:off x="5009431" y="4606933"/>
              <a:ext cx="928694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06" y="4214818"/>
              <a:ext cx="1000125" cy="78581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00958" y="4272401"/>
              <a:ext cx="785818" cy="642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3" name="组合 63"/>
          <p:cNvGrpSpPr/>
          <p:nvPr/>
        </p:nvGrpSpPr>
        <p:grpSpPr>
          <a:xfrm>
            <a:off x="678629" y="5213820"/>
            <a:ext cx="7786742" cy="785818"/>
            <a:chOff x="714348" y="5500702"/>
            <a:chExt cx="7786742" cy="785818"/>
          </a:xfrm>
        </p:grpSpPr>
        <p:sp>
          <p:nvSpPr>
            <p:cNvPr id="54" name="流程图: 磁盘 53"/>
            <p:cNvSpPr/>
            <p:nvPr/>
          </p:nvSpPr>
          <p:spPr bwMode="auto">
            <a:xfrm>
              <a:off x="714348" y="5500702"/>
              <a:ext cx="1643074" cy="785818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60108" y="5699627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模型库</a:t>
              </a:r>
              <a:endParaRPr lang="zh-CN" alt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97631" y="5699627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截面库</a:t>
              </a:r>
              <a:endParaRPr lang="zh-CN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26259" y="5797959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58" name="流程图: 磁盘 57"/>
            <p:cNvSpPr/>
            <p:nvPr/>
          </p:nvSpPr>
          <p:spPr bwMode="auto">
            <a:xfrm>
              <a:off x="2849914" y="5527510"/>
              <a:ext cx="1571636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60504" y="5719075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载荷库</a:t>
              </a:r>
              <a:endParaRPr lang="zh-CN" alt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74818" y="5805021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562973" y="5799583"/>
              <a:ext cx="477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计算</a:t>
              </a:r>
              <a:endParaRPr lang="en-US" altLang="zh-CN" sz="1000" dirty="0" smtClean="0"/>
            </a:p>
            <a:p>
              <a:pPr algn="ctr"/>
              <a:r>
                <a:rPr lang="zh-CN" altLang="en-US" sz="1000" dirty="0" smtClean="0"/>
                <a:t>工况</a:t>
              </a:r>
              <a:endParaRPr lang="zh-CN" altLang="en-US" sz="1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28926" y="5786454"/>
              <a:ext cx="460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分网规则</a:t>
              </a:r>
              <a:endParaRPr lang="zh-CN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57554" y="5715016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材料库</a:t>
              </a:r>
              <a:endParaRPr lang="zh-CN" altLang="en-US" sz="1000" dirty="0"/>
            </a:p>
          </p:txBody>
        </p:sp>
        <p:sp>
          <p:nvSpPr>
            <p:cNvPr id="64" name="流程图: 磁盘 63"/>
            <p:cNvSpPr/>
            <p:nvPr/>
          </p:nvSpPr>
          <p:spPr bwMode="auto">
            <a:xfrm>
              <a:off x="4929190" y="5572140"/>
              <a:ext cx="1643074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29256" y="5814972"/>
              <a:ext cx="437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数据存储</a:t>
              </a:r>
              <a:endParaRPr lang="zh-CN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00760" y="5805021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67" name="流程图: 磁盘 66"/>
            <p:cNvSpPr/>
            <p:nvPr/>
          </p:nvSpPr>
          <p:spPr bwMode="auto">
            <a:xfrm>
              <a:off x="6929454" y="5572140"/>
              <a:ext cx="1571636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79453" y="5797582"/>
              <a:ext cx="482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报告模板</a:t>
              </a:r>
              <a:endParaRPr lang="zh-CN" alt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492063" y="5814972"/>
              <a:ext cx="500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评价</a:t>
              </a:r>
              <a:endParaRPr lang="en-US" altLang="zh-CN" sz="1000" dirty="0" smtClean="0"/>
            </a:p>
            <a:p>
              <a:pPr algn="ctr"/>
              <a:r>
                <a:rPr lang="zh-CN" altLang="en-US" sz="1000" dirty="0" smtClean="0"/>
                <a:t>规范</a:t>
              </a:r>
              <a:endParaRPr lang="zh-CN" altLang="en-US" sz="1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92129" y="5797959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78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客户化定制开发应用</a:t>
            </a:r>
          </a:p>
        </p:txBody>
      </p:sp>
      <p:grpSp>
        <p:nvGrpSpPr>
          <p:cNvPr id="71" name="组合 77"/>
          <p:cNvGrpSpPr/>
          <p:nvPr/>
        </p:nvGrpSpPr>
        <p:grpSpPr>
          <a:xfrm>
            <a:off x="251520" y="736016"/>
            <a:ext cx="8501122" cy="5429288"/>
            <a:chOff x="285720" y="1000108"/>
            <a:chExt cx="8501122" cy="5429288"/>
          </a:xfrm>
        </p:grpSpPr>
        <p:sp>
          <p:nvSpPr>
            <p:cNvPr id="72" name="矩形 71"/>
            <p:cNvSpPr/>
            <p:nvPr/>
          </p:nvSpPr>
          <p:spPr bwMode="auto">
            <a:xfrm>
              <a:off x="285720" y="1000108"/>
              <a:ext cx="8501122" cy="5429288"/>
            </a:xfrm>
            <a:prstGeom prst="rect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仿真</a:t>
              </a:r>
              <a:r>
                <a:rPr lang="zh-CN" altLang="en-US" sz="1400" dirty="0" smtClean="0">
                  <a:latin typeface="Arial" charset="0"/>
                  <a:ea typeface="黑体" pitchFamily="2" charset="-122"/>
                </a:rPr>
                <a:t>任务：单学科、多学科、优化计算、疲劳计算、</a:t>
              </a:r>
              <a:r>
                <a:rPr lang="en-US" altLang="zh-CN" sz="1400" dirty="0" smtClean="0">
                  <a:latin typeface="Arial" charset="0"/>
                  <a:ea typeface="黑体" pitchFamily="2" charset="-122"/>
                </a:rPr>
                <a:t>…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4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73" name="AutoShape 17"/>
            <p:cNvSpPr>
              <a:spLocks noChangeArrowheads="1"/>
            </p:cNvSpPr>
            <p:nvPr/>
          </p:nvSpPr>
          <p:spPr bwMode="auto">
            <a:xfrm>
              <a:off x="4651284" y="1785926"/>
              <a:ext cx="1787326" cy="293685"/>
            </a:xfrm>
            <a:prstGeom prst="chevron">
              <a:avLst>
                <a:gd name="adj" fmla="val 53177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  Solving</a:t>
              </a:r>
            </a:p>
          </p:txBody>
        </p:sp>
        <p:sp>
          <p:nvSpPr>
            <p:cNvPr id="74" name="AutoShape 18"/>
            <p:cNvSpPr>
              <a:spLocks noChangeArrowheads="1"/>
            </p:cNvSpPr>
            <p:nvPr/>
          </p:nvSpPr>
          <p:spPr bwMode="auto">
            <a:xfrm>
              <a:off x="6102398" y="1785926"/>
              <a:ext cx="2327254" cy="293685"/>
            </a:xfrm>
            <a:prstGeom prst="chevron">
              <a:avLst>
                <a:gd name="adj" fmla="val 54851"/>
              </a:avLst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rgbClr val="FFFFFF"/>
                  </a:solidFill>
                </a:rPr>
                <a:t>   Postprocessing</a:t>
              </a:r>
            </a:p>
          </p:txBody>
        </p:sp>
        <p:sp>
          <p:nvSpPr>
            <p:cNvPr id="75" name="AutoShape 19"/>
            <p:cNvSpPr>
              <a:spLocks noChangeArrowheads="1"/>
            </p:cNvSpPr>
            <p:nvPr/>
          </p:nvSpPr>
          <p:spPr bwMode="auto">
            <a:xfrm>
              <a:off x="571472" y="1785926"/>
              <a:ext cx="2118283" cy="293685"/>
            </a:xfrm>
            <a:prstGeom prst="homePlate">
              <a:avLst>
                <a:gd name="adj" fmla="val 54831"/>
              </a:avLst>
            </a:prstGeom>
            <a:solidFill>
              <a:srgbClr val="00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CAD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76" name="AutoShape 20"/>
            <p:cNvSpPr>
              <a:spLocks noChangeArrowheads="1"/>
            </p:cNvSpPr>
            <p:nvPr/>
          </p:nvSpPr>
          <p:spPr bwMode="auto">
            <a:xfrm>
              <a:off x="2355285" y="1785926"/>
              <a:ext cx="2630470" cy="293685"/>
            </a:xfrm>
            <a:prstGeom prst="chevron">
              <a:avLst>
                <a:gd name="adj" fmla="val 54562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82058" tIns="41029" rIns="82058" bIns="41029" anchor="ctr"/>
            <a:lstStyle/>
            <a:p>
              <a:pPr algn="ctr" defTabSz="820738" eaLnBrk="0" hangingPunct="0">
                <a:spcBef>
                  <a:spcPct val="0"/>
                </a:spcBef>
                <a:buFontTx/>
                <a:buNone/>
              </a:pPr>
              <a:r>
                <a:rPr lang="en-US" sz="1400" b="1" dirty="0">
                  <a:solidFill>
                    <a:srgbClr val="FFFFFF"/>
                  </a:solidFill>
                </a:rPr>
                <a:t>  Preprocessing</a:t>
              </a:r>
            </a:p>
          </p:txBody>
        </p:sp>
        <p:sp>
          <p:nvSpPr>
            <p:cNvPr id="77" name="AutoShape 16"/>
            <p:cNvSpPr>
              <a:spLocks noChangeArrowheads="1"/>
            </p:cNvSpPr>
            <p:nvPr/>
          </p:nvSpPr>
          <p:spPr bwMode="auto">
            <a:xfrm>
              <a:off x="785786" y="2500306"/>
              <a:ext cx="1116012" cy="285752"/>
            </a:xfrm>
            <a:prstGeom prst="flowChartProcess">
              <a:avLst/>
            </a:prstGeom>
            <a:solidFill>
              <a:schemeClr val="accent6">
                <a:lumMod val="75000"/>
              </a:schemeClr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bg1">
                      <a:lumMod val="95000"/>
                    </a:schemeClr>
                  </a:solidFill>
                </a:rPr>
                <a:t>几何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AutoShape 18"/>
            <p:cNvSpPr>
              <a:spLocks noChangeArrowheads="1"/>
            </p:cNvSpPr>
            <p:nvPr/>
          </p:nvSpPr>
          <p:spPr bwMode="auto">
            <a:xfrm>
              <a:off x="2500299" y="2214554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模型预处理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79" name="AutoShape 19"/>
            <p:cNvSpPr>
              <a:spLocks noChangeArrowheads="1"/>
            </p:cNvSpPr>
            <p:nvPr/>
          </p:nvSpPr>
          <p:spPr bwMode="auto">
            <a:xfrm>
              <a:off x="2857488" y="2428868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分网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80" name="AutoShape 19"/>
            <p:cNvSpPr>
              <a:spLocks noChangeArrowheads="1"/>
            </p:cNvSpPr>
            <p:nvPr/>
          </p:nvSpPr>
          <p:spPr bwMode="auto">
            <a:xfrm>
              <a:off x="3286116" y="2643182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材料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81" name="AutoShape 19"/>
            <p:cNvSpPr>
              <a:spLocks noChangeArrowheads="1"/>
            </p:cNvSpPr>
            <p:nvPr/>
          </p:nvSpPr>
          <p:spPr bwMode="auto">
            <a:xfrm>
              <a:off x="3714744" y="2857496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边界条件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82" name="AutoShape 19"/>
            <p:cNvSpPr>
              <a:spLocks noChangeArrowheads="1"/>
            </p:cNvSpPr>
            <p:nvPr/>
          </p:nvSpPr>
          <p:spPr bwMode="auto">
            <a:xfrm>
              <a:off x="4143372" y="3071810"/>
              <a:ext cx="785818" cy="225425"/>
            </a:xfrm>
            <a:prstGeom prst="flowChartProcess">
              <a:avLst/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宋体" pitchFamily="2" charset="-122"/>
                  <a:ea typeface="宋体" pitchFamily="2" charset="-122"/>
                </a:rPr>
                <a:t>求解设置</a:t>
              </a:r>
              <a:endParaRPr lang="en-US" sz="1050" b="1" dirty="0">
                <a:solidFill>
                  <a:schemeClr val="bg1">
                    <a:lumMod val="95000"/>
                  </a:schemeClr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83" name="AutoShape 16"/>
            <p:cNvSpPr>
              <a:spLocks noChangeArrowheads="1"/>
            </p:cNvSpPr>
            <p:nvPr/>
          </p:nvSpPr>
          <p:spPr bwMode="auto">
            <a:xfrm>
              <a:off x="5214942" y="2214554"/>
              <a:ext cx="785818" cy="285752"/>
            </a:xfrm>
            <a:prstGeom prst="flowChartProcess">
              <a:avLst/>
            </a:prstGeom>
            <a:solidFill>
              <a:srgbClr val="FFC00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单学科求解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84" name="肘形连接符 83"/>
            <p:cNvCxnSpPr>
              <a:stCxn id="77" idx="3"/>
              <a:endCxn id="78" idx="1"/>
            </p:cNvCxnSpPr>
            <p:nvPr/>
          </p:nvCxnSpPr>
          <p:spPr bwMode="auto">
            <a:xfrm flipV="1">
              <a:off x="1901798" y="2327267"/>
              <a:ext cx="598501" cy="31591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5" name="形状 116"/>
            <p:cNvCxnSpPr>
              <a:stCxn id="82" idx="3"/>
              <a:endCxn id="95" idx="1"/>
            </p:cNvCxnSpPr>
            <p:nvPr/>
          </p:nvCxnSpPr>
          <p:spPr bwMode="auto">
            <a:xfrm flipV="1">
              <a:off x="4929190" y="2643182"/>
              <a:ext cx="285752" cy="54134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6" name="AutoShape 16"/>
            <p:cNvSpPr>
              <a:spLocks noChangeArrowheads="1"/>
            </p:cNvSpPr>
            <p:nvPr/>
          </p:nvSpPr>
          <p:spPr bwMode="auto">
            <a:xfrm>
              <a:off x="7000892" y="2643182"/>
              <a:ext cx="1116012" cy="285752"/>
            </a:xfrm>
            <a:prstGeom prst="flowChartProcess">
              <a:avLst/>
            </a:prstGeom>
            <a:solidFill>
              <a:srgbClr val="00B05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bg1">
                      <a:lumMod val="95000"/>
                    </a:schemeClr>
                  </a:solidFill>
                </a:rPr>
                <a:t>后处理</a:t>
              </a:r>
              <a:endParaRPr lang="en-US" sz="1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87" name="肘形连接符 86"/>
            <p:cNvCxnSpPr>
              <a:stCxn id="83" idx="3"/>
              <a:endCxn id="86" idx="1"/>
            </p:cNvCxnSpPr>
            <p:nvPr/>
          </p:nvCxnSpPr>
          <p:spPr bwMode="auto">
            <a:xfrm>
              <a:off x="6000760" y="2357430"/>
              <a:ext cx="1000132" cy="428628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8" name="AutoShape 16"/>
            <p:cNvSpPr>
              <a:spLocks noChangeArrowheads="1"/>
            </p:cNvSpPr>
            <p:nvPr/>
          </p:nvSpPr>
          <p:spPr bwMode="auto">
            <a:xfrm>
              <a:off x="5929322" y="3214686"/>
              <a:ext cx="1116012" cy="285752"/>
            </a:xfrm>
            <a:prstGeom prst="flowChartProcess">
              <a:avLst/>
            </a:prstGeom>
            <a:solidFill>
              <a:srgbClr val="00B0F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优化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89" name="肘形连接符 88"/>
            <p:cNvCxnSpPr>
              <a:stCxn id="86" idx="3"/>
              <a:endCxn id="88" idx="3"/>
            </p:cNvCxnSpPr>
            <p:nvPr/>
          </p:nvCxnSpPr>
          <p:spPr bwMode="auto">
            <a:xfrm flipH="1">
              <a:off x="7045334" y="2786058"/>
              <a:ext cx="1071570" cy="571504"/>
            </a:xfrm>
            <a:prstGeom prst="bentConnector3">
              <a:avLst>
                <a:gd name="adj1" fmla="val -2133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形状 83"/>
            <p:cNvCxnSpPr>
              <a:stCxn id="88" idx="1"/>
              <a:endCxn id="77" idx="2"/>
            </p:cNvCxnSpPr>
            <p:nvPr/>
          </p:nvCxnSpPr>
          <p:spPr bwMode="auto">
            <a:xfrm rot="10800000">
              <a:off x="1343792" y="2786058"/>
              <a:ext cx="4585530" cy="57150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1" name="圆角矩形 90"/>
            <p:cNvSpPr/>
            <p:nvPr/>
          </p:nvSpPr>
          <p:spPr bwMode="auto">
            <a:xfrm>
              <a:off x="500034" y="3786190"/>
              <a:ext cx="2071702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CAD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工具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2571736" y="3786190"/>
              <a:ext cx="2357454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Arial" charset="0"/>
                  <a:ea typeface="黑体" pitchFamily="2" charset="-122"/>
                </a:rPr>
                <a:t>前处理工具</a:t>
              </a: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4929190" y="3786190"/>
              <a:ext cx="1571636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求解器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6500826" y="3786190"/>
              <a:ext cx="2071702" cy="142876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黑体" pitchFamily="2" charset="-122"/>
                </a:rPr>
                <a:t>后处理工具</a:t>
              </a: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600" dirty="0" smtClean="0">
                <a:latin typeface="Arial" charset="0"/>
                <a:ea typeface="黑体" pitchFamily="2" charset="-122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95" name="AutoShape 16"/>
            <p:cNvSpPr>
              <a:spLocks noChangeArrowheads="1"/>
            </p:cNvSpPr>
            <p:nvPr/>
          </p:nvSpPr>
          <p:spPr bwMode="auto">
            <a:xfrm>
              <a:off x="5214942" y="2500306"/>
              <a:ext cx="785818" cy="285752"/>
            </a:xfrm>
            <a:prstGeom prst="flowChartProcess">
              <a:avLst/>
            </a:prstGeom>
            <a:solidFill>
              <a:srgbClr val="FFC000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多学科求解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6" name="肘形连接符 95"/>
            <p:cNvCxnSpPr>
              <a:stCxn id="82" idx="3"/>
              <a:endCxn id="83" idx="1"/>
            </p:cNvCxnSpPr>
            <p:nvPr/>
          </p:nvCxnSpPr>
          <p:spPr bwMode="auto">
            <a:xfrm flipV="1">
              <a:off x="4929190" y="2357430"/>
              <a:ext cx="285752" cy="82709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7" name="肘形连接符 96"/>
            <p:cNvCxnSpPr>
              <a:stCxn id="95" idx="3"/>
              <a:endCxn id="86" idx="1"/>
            </p:cNvCxnSpPr>
            <p:nvPr/>
          </p:nvCxnSpPr>
          <p:spPr bwMode="auto">
            <a:xfrm>
              <a:off x="6000760" y="2643182"/>
              <a:ext cx="1000132" cy="14287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8" name="Rectangle 8"/>
            <p:cNvSpPr>
              <a:spLocks noChangeArrowheads="1"/>
            </p:cNvSpPr>
            <p:nvPr/>
          </p:nvSpPr>
          <p:spPr bwMode="auto">
            <a:xfrm>
              <a:off x="714348" y="4143380"/>
              <a:ext cx="1714512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err="1" smtClean="0">
                  <a:ea typeface="宋体" pitchFamily="2" charset="-122"/>
                </a:rPr>
                <a:t>Catia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Pro/E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UG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DM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pic>
          <p:nvPicPr>
            <p:cNvPr id="99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 b="4485"/>
            <a:stretch>
              <a:fillRect/>
            </a:stretch>
          </p:blipFill>
          <p:spPr bwMode="auto">
            <a:xfrm>
              <a:off x="1242124" y="4272401"/>
              <a:ext cx="1071570" cy="71438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00" name="Rectangle 8"/>
            <p:cNvSpPr>
              <a:spLocks noChangeArrowheads="1"/>
            </p:cNvSpPr>
            <p:nvPr/>
          </p:nvSpPr>
          <p:spPr bwMode="auto">
            <a:xfrm>
              <a:off x="2786050" y="4143380"/>
              <a:ext cx="1928826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smtClean="0">
                  <a:ea typeface="宋体" pitchFamily="2" charset="-122"/>
                </a:rPr>
                <a:t>ANSYS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ICEM CFD</a:t>
              </a:r>
            </a:p>
            <a:p>
              <a:r>
                <a:rPr lang="en-US" altLang="zh-CN" sz="1100" dirty="0" err="1" smtClean="0">
                  <a:ea typeface="宋体" pitchFamily="2" charset="-122"/>
                </a:rPr>
                <a:t>Patran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Hypermesh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sp>
          <p:nvSpPr>
            <p:cNvPr id="101" name="Rectangle 8"/>
            <p:cNvSpPr>
              <a:spLocks noChangeArrowheads="1"/>
            </p:cNvSpPr>
            <p:nvPr/>
          </p:nvSpPr>
          <p:spPr bwMode="auto">
            <a:xfrm>
              <a:off x="5072066" y="4143380"/>
              <a:ext cx="1285884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zh-CN" altLang="en-US" sz="1100" dirty="0" smtClean="0">
                  <a:ea typeface="宋体" pitchFamily="2" charset="-122"/>
                </a:rPr>
                <a:t>结构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流体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电磁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耦合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zh-CN" altLang="en-US" sz="1100" dirty="0" smtClean="0">
                  <a:ea typeface="宋体" pitchFamily="2" charset="-122"/>
                </a:rPr>
                <a:t>优化</a:t>
              </a:r>
              <a:endParaRPr lang="en-US" altLang="zh-CN" sz="1100" dirty="0" smtClean="0">
                <a:ea typeface="宋体" pitchFamily="2" charset="-122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29256" y="4143380"/>
              <a:ext cx="6655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ANSYS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29256" y="4313150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CFX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786446" y="4286256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Fluent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047552" y="4524712"/>
              <a:ext cx="3818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DX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929322" y="4714884"/>
              <a:ext cx="49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err="1" smtClean="0">
                  <a:solidFill>
                    <a:srgbClr val="FF0000"/>
                  </a:solidFill>
                </a:rPr>
                <a:t>Feko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429256" y="4855008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smtClean="0">
                  <a:solidFill>
                    <a:srgbClr val="FF0000"/>
                  </a:solidFill>
                </a:rPr>
                <a:t>FE-Safe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429256" y="4509814"/>
              <a:ext cx="6655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00" dirty="0" smtClean="0">
                  <a:solidFill>
                    <a:srgbClr val="FF0000"/>
                  </a:solidFill>
                </a:rPr>
                <a:t>ABAQUS</a:t>
              </a:r>
              <a:endParaRPr lang="zh-CN" altLang="en-US" sz="900" dirty="0">
                <a:solidFill>
                  <a:srgbClr val="FF0000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429256" y="4652690"/>
              <a:ext cx="67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 err="1" smtClean="0">
                  <a:solidFill>
                    <a:srgbClr val="FF0000"/>
                  </a:solidFill>
                </a:rPr>
                <a:t>Nastran</a:t>
              </a:r>
              <a:endParaRPr lang="zh-CN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110" name="Rectangle 8"/>
            <p:cNvSpPr>
              <a:spLocks noChangeArrowheads="1"/>
            </p:cNvSpPr>
            <p:nvPr/>
          </p:nvSpPr>
          <p:spPr bwMode="auto">
            <a:xfrm>
              <a:off x="6715140" y="4143380"/>
              <a:ext cx="1643074" cy="928694"/>
            </a:xfrm>
            <a:prstGeom prst="rect">
              <a:avLst/>
            </a:prstGeom>
            <a:solidFill>
              <a:srgbClr val="FFFF00"/>
            </a:solidFill>
            <a:ln w="174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zh-CN" sz="1100" dirty="0" smtClean="0">
                  <a:ea typeface="宋体" pitchFamily="2" charset="-122"/>
                </a:rPr>
                <a:t>ANSYS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ICEM CFD</a:t>
              </a:r>
            </a:p>
            <a:p>
              <a:r>
                <a:rPr lang="en-US" altLang="zh-CN" sz="1100" dirty="0" err="1" smtClean="0">
                  <a:ea typeface="宋体" pitchFamily="2" charset="-122"/>
                </a:rPr>
                <a:t>Patran</a:t>
              </a:r>
              <a:endParaRPr lang="en-US" altLang="zh-CN" sz="1100" dirty="0" smtClean="0">
                <a:ea typeface="宋体" pitchFamily="2" charset="-122"/>
              </a:endParaRPr>
            </a:p>
            <a:p>
              <a:r>
                <a:rPr lang="en-US" altLang="zh-CN" sz="1100" dirty="0" smtClean="0">
                  <a:ea typeface="宋体" pitchFamily="2" charset="-122"/>
                </a:rPr>
                <a:t>Hypermesh</a:t>
              </a:r>
            </a:p>
            <a:p>
              <a:r>
                <a:rPr lang="en-US" altLang="zh-CN" sz="1100" dirty="0" smtClean="0">
                  <a:ea typeface="宋体" pitchFamily="2" charset="-122"/>
                </a:rPr>
                <a:t>…</a:t>
              </a:r>
            </a:p>
          </p:txBody>
        </p:sp>
        <p:cxnSp>
          <p:nvCxnSpPr>
            <p:cNvPr id="111" name="直接连接符 110"/>
            <p:cNvCxnSpPr/>
            <p:nvPr/>
          </p:nvCxnSpPr>
          <p:spPr bwMode="auto">
            <a:xfrm rot="5400000">
              <a:off x="5009431" y="4606933"/>
              <a:ext cx="928694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12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43306" y="4214818"/>
              <a:ext cx="1000125" cy="78581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</p:pic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00958" y="4272401"/>
              <a:ext cx="785818" cy="642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4" name="流程图: 磁盘 113"/>
            <p:cNvSpPr/>
            <p:nvPr/>
          </p:nvSpPr>
          <p:spPr bwMode="auto">
            <a:xfrm>
              <a:off x="714348" y="5500702"/>
              <a:ext cx="1643074" cy="785818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60108" y="5699627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模型库</a:t>
              </a:r>
              <a:endParaRPr lang="zh-CN" altLang="en-US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397631" y="5699627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截面库</a:t>
              </a:r>
              <a:endParaRPr lang="zh-CN" altLang="en-US" sz="1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826259" y="5797959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118" name="流程图: 磁盘 117"/>
            <p:cNvSpPr/>
            <p:nvPr/>
          </p:nvSpPr>
          <p:spPr bwMode="auto">
            <a:xfrm>
              <a:off x="2849914" y="5527510"/>
              <a:ext cx="1571636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960504" y="5719075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载荷库</a:t>
              </a:r>
              <a:endParaRPr lang="zh-CN" altLang="en-US" sz="1000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174818" y="5805021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562973" y="5799583"/>
              <a:ext cx="477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计算</a:t>
              </a:r>
              <a:endParaRPr lang="en-US" altLang="zh-CN" sz="1000" dirty="0" smtClean="0"/>
            </a:p>
            <a:p>
              <a:pPr algn="ctr"/>
              <a:r>
                <a:rPr lang="zh-CN" altLang="en-US" sz="1000" dirty="0" smtClean="0"/>
                <a:t>工况</a:t>
              </a:r>
              <a:endParaRPr lang="zh-CN" altLang="en-US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928926" y="5786454"/>
              <a:ext cx="4600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分网规则</a:t>
              </a:r>
              <a:endParaRPr lang="zh-CN" altLang="en-US" sz="10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357554" y="5715016"/>
              <a:ext cx="2946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材料库</a:t>
              </a:r>
              <a:endParaRPr lang="zh-CN" altLang="en-US" sz="1000" dirty="0"/>
            </a:p>
          </p:txBody>
        </p:sp>
        <p:sp>
          <p:nvSpPr>
            <p:cNvPr id="124" name="流程图: 磁盘 123"/>
            <p:cNvSpPr/>
            <p:nvPr/>
          </p:nvSpPr>
          <p:spPr bwMode="auto">
            <a:xfrm>
              <a:off x="4929190" y="5572140"/>
              <a:ext cx="1643074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429256" y="5814972"/>
              <a:ext cx="437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/>
                <a:t>数据存储</a:t>
              </a:r>
              <a:endParaRPr lang="zh-CN" altLang="en-US" sz="10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000760" y="5805021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  <p:sp>
          <p:nvSpPr>
            <p:cNvPr id="127" name="流程图: 磁盘 126"/>
            <p:cNvSpPr/>
            <p:nvPr/>
          </p:nvSpPr>
          <p:spPr bwMode="auto">
            <a:xfrm>
              <a:off x="6929454" y="5572140"/>
              <a:ext cx="1571636" cy="714380"/>
            </a:xfrm>
            <a:prstGeom prst="flowChartMagneticDisk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黑体" pitchFamily="2" charset="-122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079453" y="5797582"/>
              <a:ext cx="482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报告模板</a:t>
              </a:r>
              <a:endParaRPr lang="zh-CN" altLang="en-US" sz="10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492063" y="5814972"/>
              <a:ext cx="500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dirty="0" smtClean="0"/>
                <a:t>评价</a:t>
              </a:r>
              <a:endParaRPr lang="en-US" altLang="zh-CN" sz="1000" dirty="0" smtClean="0"/>
            </a:p>
            <a:p>
              <a:pPr algn="ctr"/>
              <a:r>
                <a:rPr lang="zh-CN" altLang="en-US" sz="1000" dirty="0" smtClean="0"/>
                <a:t>规范</a:t>
              </a:r>
              <a:endParaRPr lang="zh-CN" altLang="en-US" sz="1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992129" y="5797959"/>
              <a:ext cx="2946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/>
                <a:t>…</a:t>
              </a:r>
              <a:endParaRPr lang="zh-CN" altLang="en-US" sz="1100" dirty="0"/>
            </a:p>
          </p:txBody>
        </p:sp>
      </p:grpSp>
      <p:sp>
        <p:nvSpPr>
          <p:cNvPr id="131" name="矩形 130"/>
          <p:cNvSpPr/>
          <p:nvPr/>
        </p:nvSpPr>
        <p:spPr bwMode="auto">
          <a:xfrm>
            <a:off x="465834" y="5165172"/>
            <a:ext cx="8072494" cy="857256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latin typeface="Arial" charset="0"/>
                <a:ea typeface="黑体" pitchFamily="2" charset="-122"/>
              </a:rPr>
              <a:t>仿真分析资源库（模型库、材料库、截面库、载荷库、</a:t>
            </a:r>
            <a:r>
              <a:rPr lang="en-US" altLang="zh-CN" sz="1600" dirty="0" smtClean="0">
                <a:latin typeface="Arial" charset="0"/>
                <a:ea typeface="黑体" pitchFamily="2" charset="-122"/>
              </a:rPr>
              <a:t>…</a:t>
            </a:r>
            <a:r>
              <a:rPr lang="zh-CN" altLang="en-US" sz="1600" dirty="0" smtClean="0">
                <a:latin typeface="Arial" charset="0"/>
                <a:ea typeface="黑体" pitchFamily="2" charset="-122"/>
              </a:rPr>
              <a:t>）：统一管理，提高效率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465834" y="3522098"/>
            <a:ext cx="8072494" cy="1500198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latin typeface="Arial" charset="0"/>
                <a:ea typeface="黑体" pitchFamily="2" charset="-122"/>
              </a:rPr>
              <a:t>工具集成：软件集成，统一界面</a:t>
            </a:r>
          </a:p>
        </p:txBody>
      </p:sp>
      <p:sp>
        <p:nvSpPr>
          <p:cNvPr id="133" name="矩形 132"/>
          <p:cNvSpPr/>
          <p:nvPr/>
        </p:nvSpPr>
        <p:spPr bwMode="auto">
          <a:xfrm>
            <a:off x="465834" y="1521834"/>
            <a:ext cx="8072494" cy="1857388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latin typeface="Arial" charset="0"/>
                <a:ea typeface="黑体" pitchFamily="2" charset="-122"/>
              </a:rPr>
              <a:t>分析流程</a:t>
            </a:r>
            <a:r>
              <a:rPr lang="en-US" altLang="zh-CN" sz="1600" dirty="0" smtClean="0">
                <a:latin typeface="Arial" charset="0"/>
                <a:ea typeface="黑体" pitchFamily="2" charset="-122"/>
              </a:rPr>
              <a:t>-</a:t>
            </a:r>
            <a:r>
              <a:rPr lang="zh-CN" altLang="en-US" sz="1600" dirty="0" smtClean="0">
                <a:latin typeface="Arial" charset="0"/>
                <a:ea typeface="黑体" pitchFamily="2" charset="-122"/>
              </a:rPr>
              <a:t>模板化</a:t>
            </a:r>
          </a:p>
        </p:txBody>
      </p:sp>
      <p:sp>
        <p:nvSpPr>
          <p:cNvPr id="134" name="矩形 133"/>
          <p:cNvSpPr/>
          <p:nvPr/>
        </p:nvSpPr>
        <p:spPr bwMode="auto">
          <a:xfrm>
            <a:off x="465834" y="807454"/>
            <a:ext cx="8072494" cy="571504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latin typeface="Arial" charset="0"/>
                <a:ea typeface="黑体" pitchFamily="2" charset="-122"/>
              </a:rPr>
              <a:t>专业化应用</a:t>
            </a:r>
            <a:r>
              <a:rPr lang="en-US" altLang="zh-CN" sz="1600" dirty="0" smtClean="0">
                <a:latin typeface="Arial" charset="0"/>
                <a:ea typeface="黑体" pitchFamily="2" charset="-122"/>
              </a:rPr>
              <a:t>-</a:t>
            </a:r>
            <a:r>
              <a:rPr lang="zh-CN" altLang="en-US" sz="1600" dirty="0" smtClean="0">
                <a:latin typeface="Arial" charset="0"/>
                <a:ea typeface="黑体" pitchFamily="2" charset="-122"/>
              </a:rPr>
              <a:t>工程化</a:t>
            </a:r>
          </a:p>
        </p:txBody>
      </p:sp>
      <p:grpSp>
        <p:nvGrpSpPr>
          <p:cNvPr id="135" name="Group 37"/>
          <p:cNvGrpSpPr>
            <a:grpSpLocks/>
          </p:cNvGrpSpPr>
          <p:nvPr/>
        </p:nvGrpSpPr>
        <p:grpSpPr bwMode="auto">
          <a:xfrm>
            <a:off x="4180610" y="4879420"/>
            <a:ext cx="715962" cy="469900"/>
            <a:chOff x="934" y="3543"/>
            <a:chExt cx="451" cy="296"/>
          </a:xfrm>
        </p:grpSpPr>
        <p:sp>
          <p:nvSpPr>
            <p:cNvPr id="136" name="Line 38"/>
            <p:cNvSpPr>
              <a:spLocks noChangeShapeType="1"/>
            </p:cNvSpPr>
            <p:nvPr/>
          </p:nvSpPr>
          <p:spPr bwMode="auto">
            <a:xfrm flipV="1">
              <a:off x="1029" y="3640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7" name="Picture 39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4" y="3670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38" name="Picture 40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5" y="3543"/>
              <a:ext cx="201" cy="168"/>
            </a:xfrm>
            <a:prstGeom prst="rect">
              <a:avLst/>
            </a:prstGeom>
            <a:noFill/>
          </p:spPr>
        </p:pic>
        <p:sp>
          <p:nvSpPr>
            <p:cNvPr id="139" name="Line 41"/>
            <p:cNvSpPr>
              <a:spLocks noChangeShapeType="1"/>
            </p:cNvSpPr>
            <p:nvPr/>
          </p:nvSpPr>
          <p:spPr bwMode="auto">
            <a:xfrm flipV="1">
              <a:off x="1278" y="3641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0" name="Picture 42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3" y="3671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41" name="Picture 43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4" y="3544"/>
              <a:ext cx="201" cy="168"/>
            </a:xfrm>
            <a:prstGeom prst="rect">
              <a:avLst/>
            </a:prstGeom>
            <a:noFill/>
          </p:spPr>
        </p:pic>
      </p:grpSp>
      <p:grpSp>
        <p:nvGrpSpPr>
          <p:cNvPr id="142" name="Group 37"/>
          <p:cNvGrpSpPr>
            <a:grpSpLocks/>
          </p:cNvGrpSpPr>
          <p:nvPr/>
        </p:nvGrpSpPr>
        <p:grpSpPr bwMode="auto">
          <a:xfrm>
            <a:off x="4180610" y="3236346"/>
            <a:ext cx="715962" cy="469900"/>
            <a:chOff x="934" y="3543"/>
            <a:chExt cx="451" cy="296"/>
          </a:xfrm>
        </p:grpSpPr>
        <p:sp>
          <p:nvSpPr>
            <p:cNvPr id="143" name="Line 38"/>
            <p:cNvSpPr>
              <a:spLocks noChangeShapeType="1"/>
            </p:cNvSpPr>
            <p:nvPr/>
          </p:nvSpPr>
          <p:spPr bwMode="auto">
            <a:xfrm flipV="1">
              <a:off x="1029" y="3640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4" name="Picture 39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4" y="3670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45" name="Picture 40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5" y="3543"/>
              <a:ext cx="201" cy="168"/>
            </a:xfrm>
            <a:prstGeom prst="rect">
              <a:avLst/>
            </a:prstGeom>
            <a:noFill/>
          </p:spPr>
        </p:pic>
        <p:sp>
          <p:nvSpPr>
            <p:cNvPr id="146" name="Line 41"/>
            <p:cNvSpPr>
              <a:spLocks noChangeShapeType="1"/>
            </p:cNvSpPr>
            <p:nvPr/>
          </p:nvSpPr>
          <p:spPr bwMode="auto">
            <a:xfrm flipV="1">
              <a:off x="1278" y="3641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7" name="Picture 42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3" y="3671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48" name="Picture 43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4" y="3544"/>
              <a:ext cx="201" cy="168"/>
            </a:xfrm>
            <a:prstGeom prst="rect">
              <a:avLst/>
            </a:prstGeom>
            <a:noFill/>
          </p:spPr>
        </p:pic>
      </p:grpSp>
      <p:grpSp>
        <p:nvGrpSpPr>
          <p:cNvPr id="149" name="Group 37"/>
          <p:cNvGrpSpPr>
            <a:grpSpLocks/>
          </p:cNvGrpSpPr>
          <p:nvPr/>
        </p:nvGrpSpPr>
        <p:grpSpPr bwMode="auto">
          <a:xfrm>
            <a:off x="4109172" y="1236082"/>
            <a:ext cx="715962" cy="469900"/>
            <a:chOff x="934" y="3543"/>
            <a:chExt cx="451" cy="296"/>
          </a:xfrm>
        </p:grpSpPr>
        <p:sp>
          <p:nvSpPr>
            <p:cNvPr id="150" name="Line 38"/>
            <p:cNvSpPr>
              <a:spLocks noChangeShapeType="1"/>
            </p:cNvSpPr>
            <p:nvPr/>
          </p:nvSpPr>
          <p:spPr bwMode="auto">
            <a:xfrm flipV="1">
              <a:off x="1029" y="3640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51" name="Picture 39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4" y="3670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52" name="Picture 40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935" y="3543"/>
              <a:ext cx="201" cy="168"/>
            </a:xfrm>
            <a:prstGeom prst="rect">
              <a:avLst/>
            </a:prstGeom>
            <a:noFill/>
          </p:spPr>
        </p:pic>
        <p:sp>
          <p:nvSpPr>
            <p:cNvPr id="153" name="Line 41"/>
            <p:cNvSpPr>
              <a:spLocks noChangeShapeType="1"/>
            </p:cNvSpPr>
            <p:nvPr/>
          </p:nvSpPr>
          <p:spPr bwMode="auto">
            <a:xfrm flipV="1">
              <a:off x="1278" y="3641"/>
              <a:ext cx="0" cy="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54" name="Picture 42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3" y="3671"/>
              <a:ext cx="201" cy="168"/>
            </a:xfrm>
            <a:prstGeom prst="rect">
              <a:avLst/>
            </a:prstGeom>
            <a:noFill/>
          </p:spPr>
        </p:pic>
        <p:pic>
          <p:nvPicPr>
            <p:cNvPr id="155" name="Picture 43" descr="WebServ_Blu_Sml.png                                            00044B23Tango                          ABA78158:"/>
            <p:cNvPicPr>
              <a:picLocks noChangeAspect="1" noChangeArrowheads="1"/>
            </p:cNvPicPr>
            <p:nvPr/>
          </p:nvPicPr>
          <p:blipFill>
            <a:blip r:embed="rId6" r:link="rId7">
              <a:grayscl/>
            </a:blip>
            <a:srcRect l="2414" t="11702" r="84105" b="58511"/>
            <a:stretch>
              <a:fillRect/>
            </a:stretch>
          </p:blipFill>
          <p:spPr bwMode="auto">
            <a:xfrm>
              <a:off x="1184" y="3544"/>
              <a:ext cx="201" cy="168"/>
            </a:xfrm>
            <a:prstGeom prst="rect">
              <a:avLst/>
            </a:prstGeom>
            <a:noFill/>
          </p:spPr>
        </p:pic>
      </p:grpSp>
      <p:sp>
        <p:nvSpPr>
          <p:cNvPr id="156" name="圆角矩形 155"/>
          <p:cNvSpPr/>
          <p:nvPr/>
        </p:nvSpPr>
        <p:spPr bwMode="auto">
          <a:xfrm>
            <a:off x="465834" y="807454"/>
            <a:ext cx="8072494" cy="52149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3200" dirty="0" smtClean="0">
                <a:solidFill>
                  <a:srgbClr val="FF0000"/>
                </a:solidFill>
                <a:latin typeface="Arial" charset="0"/>
                <a:ea typeface="黑体" pitchFamily="2" charset="-122"/>
              </a:rPr>
              <a:t>面向工程应用的专业系统</a:t>
            </a:r>
            <a:endParaRPr lang="en-US" altLang="zh-CN" sz="3200" dirty="0" smtClean="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3200" dirty="0" smtClean="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黑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黑体" pitchFamily="2" charset="-122"/>
            </a:endParaRPr>
          </a:p>
        </p:txBody>
      </p:sp>
      <p:pic>
        <p:nvPicPr>
          <p:cNvPr id="157" name="Picture 1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37404" y="2736280"/>
            <a:ext cx="60102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796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  <p:bldP spid="1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客户化定制开发应用</a:t>
            </a:r>
          </a:p>
        </p:txBody>
      </p:sp>
      <p:grpSp>
        <p:nvGrpSpPr>
          <p:cNvPr id="158" name="组合 81"/>
          <p:cNvGrpSpPr/>
          <p:nvPr/>
        </p:nvGrpSpPr>
        <p:grpSpPr>
          <a:xfrm>
            <a:off x="249144" y="862313"/>
            <a:ext cx="8572529" cy="5519015"/>
            <a:chOff x="158750" y="1018436"/>
            <a:chExt cx="8699499" cy="5715001"/>
          </a:xfrm>
        </p:grpSpPr>
        <p:grpSp>
          <p:nvGrpSpPr>
            <p:cNvPr id="159" name="组合 38"/>
            <p:cNvGrpSpPr>
              <a:grpSpLocks/>
            </p:cNvGrpSpPr>
            <p:nvPr/>
          </p:nvGrpSpPr>
          <p:grpSpPr bwMode="auto">
            <a:xfrm>
              <a:off x="3141663" y="3294911"/>
              <a:ext cx="2808287" cy="2160587"/>
              <a:chOff x="3059832" y="2636912"/>
              <a:chExt cx="2952328" cy="2160240"/>
            </a:xfrm>
          </p:grpSpPr>
          <p:sp>
            <p:nvSpPr>
              <p:cNvPr id="190" name="圆角矩形 189"/>
              <p:cNvSpPr/>
              <p:nvPr/>
            </p:nvSpPr>
            <p:spPr>
              <a:xfrm>
                <a:off x="3059832" y="2636912"/>
                <a:ext cx="2952328" cy="2160240"/>
              </a:xfrm>
              <a:prstGeom prst="roundRect">
                <a:avLst>
                  <a:gd name="adj" fmla="val 7850"/>
                </a:avLst>
              </a:prstGeom>
              <a:gradFill rotWithShape="1">
                <a:gsLst>
                  <a:gs pos="0">
                    <a:srgbClr val="7FD13B">
                      <a:tint val="50000"/>
                      <a:satMod val="300000"/>
                    </a:srgbClr>
                  </a:gs>
                  <a:gs pos="35000">
                    <a:srgbClr val="7FD13B">
                      <a:tint val="37000"/>
                      <a:satMod val="300000"/>
                    </a:srgbClr>
                  </a:gs>
                  <a:gs pos="100000">
                    <a:srgbClr val="7FD13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7FD13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pic>
            <p:nvPicPr>
              <p:cNvPr id="19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347864" y="3284984"/>
                <a:ext cx="2425935" cy="12354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2" name="TextBox 37"/>
              <p:cNvSpPr txBox="1">
                <a:spLocks noChangeArrowheads="1"/>
              </p:cNvSpPr>
              <p:nvPr/>
            </p:nvSpPr>
            <p:spPr bwMode="auto">
              <a:xfrm>
                <a:off x="3196463" y="2812866"/>
                <a:ext cx="2739996" cy="414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000" b="1" kern="0" dirty="0" smtClean="0">
                    <a:solidFill>
                      <a:srgbClr val="000000"/>
                    </a:solidFill>
                  </a:rPr>
                  <a:t>ANSYS</a:t>
                </a:r>
                <a:r>
                  <a:rPr lang="zh-CN" altLang="en-US" sz="2000" b="1" kern="0" dirty="0" smtClean="0">
                    <a:solidFill>
                      <a:srgbClr val="000000"/>
                    </a:solidFill>
                  </a:rPr>
                  <a:t>客户化</a:t>
                </a: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定制</a:t>
                </a:r>
              </a:p>
            </p:txBody>
          </p:sp>
        </p:grpSp>
        <p:grpSp>
          <p:nvGrpSpPr>
            <p:cNvPr id="160" name="组合 31"/>
            <p:cNvGrpSpPr>
              <a:grpSpLocks/>
            </p:cNvGrpSpPr>
            <p:nvPr/>
          </p:nvGrpSpPr>
          <p:grpSpPr bwMode="auto">
            <a:xfrm>
              <a:off x="6588124" y="1753448"/>
              <a:ext cx="2270125" cy="1836738"/>
              <a:chOff x="6263691" y="1412753"/>
              <a:chExt cx="2880309" cy="2448295"/>
            </a:xfrm>
          </p:grpSpPr>
          <p:grpSp>
            <p:nvGrpSpPr>
              <p:cNvPr id="186" name="组合 19"/>
              <p:cNvGrpSpPr>
                <a:grpSpLocks/>
              </p:cNvGrpSpPr>
              <p:nvPr/>
            </p:nvGrpSpPr>
            <p:grpSpPr bwMode="auto">
              <a:xfrm>
                <a:off x="6263691" y="1412753"/>
                <a:ext cx="2880309" cy="2448295"/>
                <a:chOff x="251531" y="188617"/>
                <a:chExt cx="2880309" cy="2448295"/>
              </a:xfrm>
            </p:grpSpPr>
            <p:sp>
              <p:nvSpPr>
                <p:cNvPr id="188" name="圆角矩形 20"/>
                <p:cNvSpPr/>
                <p:nvPr/>
              </p:nvSpPr>
              <p:spPr>
                <a:xfrm>
                  <a:off x="251531" y="188617"/>
                  <a:ext cx="2880309" cy="2448295"/>
                </a:xfrm>
                <a:prstGeom prst="roundRect">
                  <a:avLst>
                    <a:gd name="adj" fmla="val 6173"/>
                  </a:avLst>
                </a:prstGeom>
                <a:solidFill>
                  <a:sysClr val="window" lastClr="FFFFFF"/>
                </a:solidFill>
                <a:ln w="9525" algn="ctr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D6ECFF">
                      <a:alpha val="50000"/>
                    </a:srgbClr>
                  </a:outerShdw>
                </a:effectLst>
              </p:spPr>
              <p:txBody>
                <a:bodyPr wrap="none" lIns="137160" tIns="155448" rIns="137160" bIns="155448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charset="-122"/>
                  </a:endParaRPr>
                </a:p>
              </p:txBody>
            </p:sp>
            <p:sp>
              <p:nvSpPr>
                <p:cNvPr id="189" name="圆角矩形 188"/>
                <p:cNvSpPr/>
                <p:nvPr/>
              </p:nvSpPr>
              <p:spPr>
                <a:xfrm>
                  <a:off x="467052" y="1989394"/>
                  <a:ext cx="2449269" cy="431678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738AC8">
                        <a:tint val="50000"/>
                        <a:satMod val="300000"/>
                      </a:srgbClr>
                    </a:gs>
                    <a:gs pos="35000">
                      <a:srgbClr val="738AC8">
                        <a:tint val="37000"/>
                        <a:satMod val="300000"/>
                      </a:srgbClr>
                    </a:gs>
                    <a:gs pos="100000">
                      <a:srgbClr val="738A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738A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400" b="1" kern="0" dirty="0" smtClean="0">
                      <a:solidFill>
                        <a:prstClr val="black"/>
                      </a:solidFill>
                      <a:latin typeface="Arial"/>
                      <a:ea typeface="黑体"/>
                    </a:rPr>
                    <a:t>仿真计算环境</a:t>
                  </a:r>
                  <a:endPara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</p:grpSp>
          <p:pic>
            <p:nvPicPr>
              <p:cNvPr id="187" name="图片 27" descr="后处理"/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479212" y="1628593"/>
                <a:ext cx="2485525" cy="15108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D6ECFF">
                    <a:alpha val="50000"/>
                  </a:srgbClr>
                </a:outerShdw>
              </a:effectLst>
            </p:spPr>
          </p:pic>
        </p:grpSp>
        <p:grpSp>
          <p:nvGrpSpPr>
            <p:cNvPr id="161" name="组合 30"/>
            <p:cNvGrpSpPr>
              <a:grpSpLocks/>
            </p:cNvGrpSpPr>
            <p:nvPr/>
          </p:nvGrpSpPr>
          <p:grpSpPr bwMode="auto">
            <a:xfrm>
              <a:off x="6408739" y="4885587"/>
              <a:ext cx="2378075" cy="1847850"/>
              <a:chOff x="5940162" y="4077083"/>
              <a:chExt cx="2880310" cy="2448261"/>
            </a:xfrm>
          </p:grpSpPr>
          <p:grpSp>
            <p:nvGrpSpPr>
              <p:cNvPr id="182" name="组合 15"/>
              <p:cNvGrpSpPr>
                <a:grpSpLocks/>
              </p:cNvGrpSpPr>
              <p:nvPr/>
            </p:nvGrpSpPr>
            <p:grpSpPr bwMode="auto">
              <a:xfrm>
                <a:off x="5940162" y="4077083"/>
                <a:ext cx="2880310" cy="2448261"/>
                <a:chOff x="251530" y="188651"/>
                <a:chExt cx="2880310" cy="2448261"/>
              </a:xfrm>
            </p:grpSpPr>
            <p:sp>
              <p:nvSpPr>
                <p:cNvPr id="184" name="圆角矩形 16"/>
                <p:cNvSpPr/>
                <p:nvPr/>
              </p:nvSpPr>
              <p:spPr>
                <a:xfrm>
                  <a:off x="251530" y="188651"/>
                  <a:ext cx="2880310" cy="2448261"/>
                </a:xfrm>
                <a:prstGeom prst="roundRect">
                  <a:avLst>
                    <a:gd name="adj" fmla="val 6637"/>
                  </a:avLst>
                </a:prstGeom>
                <a:solidFill>
                  <a:sysClr val="window" lastClr="FFFFFF"/>
                </a:solidFill>
                <a:ln w="9525" algn="ctr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D6ECFF">
                      <a:alpha val="50000"/>
                    </a:srgbClr>
                  </a:outerShdw>
                </a:effectLst>
              </p:spPr>
              <p:txBody>
                <a:bodyPr wrap="none" lIns="137160" tIns="155448" rIns="137160" bIns="155448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charset="-122"/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>
                  <a:off x="468802" y="1989090"/>
                  <a:ext cx="2445764" cy="431179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738AC8">
                        <a:tint val="50000"/>
                        <a:satMod val="300000"/>
                      </a:srgbClr>
                    </a:gs>
                    <a:gs pos="35000">
                      <a:srgbClr val="738AC8">
                        <a:tint val="37000"/>
                        <a:satMod val="300000"/>
                      </a:srgbClr>
                    </a:gs>
                    <a:gs pos="100000">
                      <a:srgbClr val="738A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738A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rPr>
                    <a:t>资源</a:t>
                  </a:r>
                  <a:r>
                    <a:rPr kumimoji="0" lang="zh-CN" alt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rPr>
                    <a:t>库集成</a:t>
                  </a:r>
                  <a:endPara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</p:grpSp>
          <p:pic>
            <p:nvPicPr>
              <p:cNvPr id="183" name="图片 182" descr="资源库.png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7434" y="4220108"/>
                <a:ext cx="2482297" cy="162165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D6ECFF">
                    <a:alpha val="50000"/>
                  </a:srgbClr>
                </a:outerShdw>
              </a:effectLst>
            </p:spPr>
          </p:pic>
        </p:grpSp>
        <p:sp>
          <p:nvSpPr>
            <p:cNvPr id="162" name="下箭头 161"/>
            <p:cNvSpPr/>
            <p:nvPr/>
          </p:nvSpPr>
          <p:spPr bwMode="auto">
            <a:xfrm rot="13645768">
              <a:off x="6019006" y="3195693"/>
              <a:ext cx="390525" cy="468312"/>
            </a:xfrm>
            <a:prstGeom prst="downArrow">
              <a:avLst/>
            </a:prstGeom>
            <a:gradFill rotWithShape="1">
              <a:gsLst>
                <a:gs pos="0">
                  <a:srgbClr val="EA157A">
                    <a:tint val="50000"/>
                    <a:satMod val="300000"/>
                  </a:srgbClr>
                </a:gs>
                <a:gs pos="35000">
                  <a:srgbClr val="EA157A">
                    <a:tint val="37000"/>
                    <a:satMod val="300000"/>
                  </a:srgbClr>
                </a:gs>
                <a:gs pos="100000">
                  <a:srgbClr val="EA157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A157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63" name="下箭头 162"/>
            <p:cNvSpPr/>
            <p:nvPr/>
          </p:nvSpPr>
          <p:spPr bwMode="auto">
            <a:xfrm rot="7868976">
              <a:off x="2680494" y="3157592"/>
              <a:ext cx="392113" cy="466725"/>
            </a:xfrm>
            <a:prstGeom prst="downArrow">
              <a:avLst/>
            </a:prstGeom>
            <a:gradFill rotWithShape="1">
              <a:gsLst>
                <a:gs pos="0">
                  <a:srgbClr val="EA157A">
                    <a:tint val="50000"/>
                    <a:satMod val="300000"/>
                  </a:srgbClr>
                </a:gs>
                <a:gs pos="35000">
                  <a:srgbClr val="EA157A">
                    <a:tint val="37000"/>
                    <a:satMod val="300000"/>
                  </a:srgbClr>
                </a:gs>
                <a:gs pos="100000">
                  <a:srgbClr val="EA157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A157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64" name="下箭头 163"/>
            <p:cNvSpPr/>
            <p:nvPr/>
          </p:nvSpPr>
          <p:spPr bwMode="auto">
            <a:xfrm rot="2468976">
              <a:off x="2679700" y="4917336"/>
              <a:ext cx="392113" cy="466725"/>
            </a:xfrm>
            <a:prstGeom prst="downArrow">
              <a:avLst/>
            </a:prstGeom>
            <a:gradFill rotWithShape="1">
              <a:gsLst>
                <a:gs pos="0">
                  <a:srgbClr val="EA157A">
                    <a:tint val="50000"/>
                    <a:satMod val="300000"/>
                  </a:srgbClr>
                </a:gs>
                <a:gs pos="35000">
                  <a:srgbClr val="EA157A">
                    <a:tint val="37000"/>
                    <a:satMod val="300000"/>
                  </a:srgbClr>
                </a:gs>
                <a:gs pos="100000">
                  <a:srgbClr val="EA157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A157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grpSp>
          <p:nvGrpSpPr>
            <p:cNvPr id="165" name="组合 35"/>
            <p:cNvGrpSpPr>
              <a:grpSpLocks/>
            </p:cNvGrpSpPr>
            <p:nvPr/>
          </p:nvGrpSpPr>
          <p:grpSpPr bwMode="auto">
            <a:xfrm>
              <a:off x="158750" y="1839173"/>
              <a:ext cx="2341564" cy="1893888"/>
              <a:chOff x="107950" y="1163639"/>
              <a:chExt cx="2519353" cy="2087561"/>
            </a:xfrm>
          </p:grpSpPr>
          <p:grpSp>
            <p:nvGrpSpPr>
              <p:cNvPr id="176" name="组合 33"/>
              <p:cNvGrpSpPr>
                <a:grpSpLocks/>
              </p:cNvGrpSpPr>
              <p:nvPr/>
            </p:nvGrpSpPr>
            <p:grpSpPr bwMode="auto">
              <a:xfrm>
                <a:off x="107950" y="1163639"/>
                <a:ext cx="2519353" cy="2087561"/>
                <a:chOff x="179512" y="116633"/>
                <a:chExt cx="2880308" cy="2448271"/>
              </a:xfrm>
            </p:grpSpPr>
            <p:sp>
              <p:nvSpPr>
                <p:cNvPr id="180" name="圆角矩形 179"/>
                <p:cNvSpPr/>
                <p:nvPr/>
              </p:nvSpPr>
              <p:spPr>
                <a:xfrm>
                  <a:off x="179512" y="116633"/>
                  <a:ext cx="2880308" cy="2448271"/>
                </a:xfrm>
                <a:prstGeom prst="roundRect">
                  <a:avLst>
                    <a:gd name="adj" fmla="val 7542"/>
                  </a:avLst>
                </a:prstGeom>
                <a:solidFill>
                  <a:sysClr val="window" lastClr="FFFFFF"/>
                </a:solidFill>
                <a:ln w="9525" algn="ctr">
                  <a:solidFill>
                    <a:sysClr val="windowText" lastClr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D6ECFF">
                      <a:alpha val="50000"/>
                    </a:srgbClr>
                  </a:outerShdw>
                </a:effectLst>
              </p:spPr>
              <p:txBody>
                <a:bodyPr wrap="none" lIns="137160" tIns="155448" rIns="137160" bIns="155448" anchor="ctr"/>
                <a:lstStyle/>
                <a:p>
                  <a:pPr marL="0" marR="0" lvl="0" indent="0" defTabSz="91440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宋体" charset="-122"/>
                  </a:endParaRPr>
                </a:p>
              </p:txBody>
            </p:sp>
            <p:sp>
              <p:nvSpPr>
                <p:cNvPr id="181" name="圆角矩形 2"/>
                <p:cNvSpPr/>
                <p:nvPr/>
              </p:nvSpPr>
              <p:spPr>
                <a:xfrm>
                  <a:off x="396268" y="1916410"/>
                  <a:ext cx="2446796" cy="433013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738AC8">
                        <a:tint val="50000"/>
                        <a:satMod val="300000"/>
                      </a:srgbClr>
                    </a:gs>
                    <a:gs pos="35000">
                      <a:srgbClr val="738AC8">
                        <a:tint val="37000"/>
                        <a:satMod val="300000"/>
                      </a:srgbClr>
                    </a:gs>
                    <a:gs pos="100000">
                      <a:srgbClr val="738AC8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738AC8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sz="1400" b="1" kern="0" dirty="0" smtClean="0">
                      <a:solidFill>
                        <a:prstClr val="black"/>
                      </a:solidFill>
                      <a:latin typeface="Arial"/>
                      <a:ea typeface="黑体"/>
                    </a:rPr>
                    <a:t>仿真流程定制</a:t>
                  </a:r>
                  <a:endPara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</p:grpSp>
          <p:grpSp>
            <p:nvGrpSpPr>
              <p:cNvPr id="177" name="组合 46"/>
              <p:cNvGrpSpPr>
                <a:grpSpLocks/>
              </p:cNvGrpSpPr>
              <p:nvPr/>
            </p:nvGrpSpPr>
            <p:grpSpPr bwMode="auto">
              <a:xfrm>
                <a:off x="323162" y="1378870"/>
                <a:ext cx="2160664" cy="1261635"/>
                <a:chOff x="1475699" y="1597802"/>
                <a:chExt cx="6188883" cy="4530127"/>
              </a:xfrm>
            </p:grpSpPr>
            <p:pic>
              <p:nvPicPr>
                <p:cNvPr id="178" name="内容占位符 3"/>
                <p:cNvPicPr>
                  <a:picLocks/>
                </p:cNvPicPr>
                <p:nvPr/>
              </p:nvPicPr>
              <p:blipFill>
                <a:blip r:embed="rId6"/>
                <a:srcRect r="3406"/>
                <a:stretch>
                  <a:fillRect/>
                </a:stretch>
              </p:blipFill>
              <p:spPr bwMode="auto">
                <a:xfrm>
                  <a:off x="1475699" y="1597802"/>
                  <a:ext cx="6188883" cy="453012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D6ECFF">
                      <a:alpha val="50000"/>
                    </a:srgbClr>
                  </a:outerShdw>
                </a:effectLst>
              </p:spPr>
            </p:pic>
            <p:pic>
              <p:nvPicPr>
                <p:cNvPr id="179" name="图片 178"/>
                <p:cNvPicPr>
                  <a:picLocks noChangeAspect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3921897" y="2603101"/>
                  <a:ext cx="2974577" cy="2557227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D6ECFF">
                      <a:alpha val="50000"/>
                    </a:srgbClr>
                  </a:outerShdw>
                </a:effectLst>
              </p:spPr>
            </p:pic>
          </p:grpSp>
        </p:grpSp>
        <p:sp>
          <p:nvSpPr>
            <p:cNvPr id="166" name="下箭头 165"/>
            <p:cNvSpPr/>
            <p:nvPr/>
          </p:nvSpPr>
          <p:spPr bwMode="auto">
            <a:xfrm rot="10860000">
              <a:off x="4321175" y="2893273"/>
              <a:ext cx="392113" cy="369888"/>
            </a:xfrm>
            <a:prstGeom prst="downArrow">
              <a:avLst/>
            </a:prstGeom>
            <a:gradFill rotWithShape="1">
              <a:gsLst>
                <a:gs pos="0">
                  <a:srgbClr val="EA157A">
                    <a:tint val="50000"/>
                    <a:satMod val="300000"/>
                  </a:srgbClr>
                </a:gs>
                <a:gs pos="35000">
                  <a:srgbClr val="EA157A">
                    <a:tint val="37000"/>
                    <a:satMod val="300000"/>
                  </a:srgbClr>
                </a:gs>
                <a:gs pos="100000">
                  <a:srgbClr val="EA157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A157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sp>
          <p:nvSpPr>
            <p:cNvPr id="167" name="下箭头 166"/>
            <p:cNvSpPr/>
            <p:nvPr/>
          </p:nvSpPr>
          <p:spPr bwMode="auto">
            <a:xfrm rot="18668976">
              <a:off x="6015831" y="4881617"/>
              <a:ext cx="392113" cy="466725"/>
            </a:xfrm>
            <a:prstGeom prst="downArrow">
              <a:avLst/>
            </a:prstGeom>
            <a:gradFill rotWithShape="1">
              <a:gsLst>
                <a:gs pos="0">
                  <a:srgbClr val="EA157A">
                    <a:tint val="50000"/>
                    <a:satMod val="300000"/>
                  </a:srgbClr>
                </a:gs>
                <a:gs pos="35000">
                  <a:srgbClr val="EA157A">
                    <a:tint val="37000"/>
                    <a:satMod val="300000"/>
                  </a:srgbClr>
                </a:gs>
                <a:gs pos="100000">
                  <a:srgbClr val="EA157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EA157A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黑体"/>
                <a:cs typeface="+mn-cs"/>
              </a:endParaRPr>
            </a:p>
          </p:txBody>
        </p:sp>
        <p:grpSp>
          <p:nvGrpSpPr>
            <p:cNvPr id="168" name="组合 38"/>
            <p:cNvGrpSpPr>
              <a:grpSpLocks/>
            </p:cNvGrpSpPr>
            <p:nvPr/>
          </p:nvGrpSpPr>
          <p:grpSpPr bwMode="auto">
            <a:xfrm>
              <a:off x="3357564" y="1018436"/>
              <a:ext cx="2438400" cy="1817687"/>
              <a:chOff x="3275847" y="0"/>
              <a:chExt cx="2880334" cy="2448264"/>
            </a:xfrm>
          </p:grpSpPr>
          <p:sp>
            <p:nvSpPr>
              <p:cNvPr id="174" name="圆角矩形 173"/>
              <p:cNvSpPr/>
              <p:nvPr/>
            </p:nvSpPr>
            <p:spPr>
              <a:xfrm>
                <a:off x="3275847" y="0"/>
                <a:ext cx="2880334" cy="2448264"/>
              </a:xfrm>
              <a:prstGeom prst="roundRect">
                <a:avLst>
                  <a:gd name="adj" fmla="val 5716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Text" lastClr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D6ECFF">
                    <a:alpha val="50000"/>
                  </a:srgbClr>
                </a:outerShdw>
              </a:effectLst>
            </p:spPr>
            <p:txBody>
              <a:bodyPr wrap="none" lIns="137160" tIns="155448" rIns="137160" bIns="155448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175" name="圆角矩形 174"/>
              <p:cNvSpPr/>
              <p:nvPr/>
            </p:nvSpPr>
            <p:spPr>
              <a:xfrm>
                <a:off x="3491496" y="1800383"/>
                <a:ext cx="2449034" cy="431921"/>
              </a:xfrm>
              <a:prstGeom prst="roundRect">
                <a:avLst/>
              </a:prstGeom>
              <a:gradFill rotWithShape="1">
                <a:gsLst>
                  <a:gs pos="0">
                    <a:srgbClr val="738AC8">
                      <a:tint val="50000"/>
                      <a:satMod val="300000"/>
                    </a:srgbClr>
                  </a:gs>
                  <a:gs pos="35000">
                    <a:srgbClr val="738AC8">
                      <a:tint val="37000"/>
                      <a:satMod val="300000"/>
                    </a:srgbClr>
                  </a:gs>
                  <a:gs pos="100000">
                    <a:srgbClr val="738A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738A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b="1" kern="0" dirty="0" smtClean="0">
                    <a:solidFill>
                      <a:prstClr val="black"/>
                    </a:solidFill>
                    <a:latin typeface="Arial"/>
                    <a:ea typeface="黑体"/>
                  </a:rPr>
                  <a:t>多学科工具集成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</p:grpSp>
        <p:grpSp>
          <p:nvGrpSpPr>
            <p:cNvPr id="169" name="组合 11"/>
            <p:cNvGrpSpPr>
              <a:grpSpLocks/>
            </p:cNvGrpSpPr>
            <p:nvPr/>
          </p:nvGrpSpPr>
          <p:grpSpPr bwMode="auto">
            <a:xfrm>
              <a:off x="250825" y="4876061"/>
              <a:ext cx="2320925" cy="1847850"/>
              <a:chOff x="251464" y="188640"/>
              <a:chExt cx="2880363" cy="2448261"/>
            </a:xfrm>
          </p:grpSpPr>
          <p:sp>
            <p:nvSpPr>
              <p:cNvPr id="172" name="圆角矩形 171"/>
              <p:cNvSpPr/>
              <p:nvPr/>
            </p:nvSpPr>
            <p:spPr>
              <a:xfrm>
                <a:off x="251464" y="188640"/>
                <a:ext cx="2880363" cy="2448261"/>
              </a:xfrm>
              <a:prstGeom prst="roundRect">
                <a:avLst>
                  <a:gd name="adj" fmla="val 6629"/>
                </a:avLst>
              </a:prstGeom>
              <a:solidFill>
                <a:sysClr val="window" lastClr="FFFFFF"/>
              </a:solidFill>
              <a:ln w="9525" algn="ctr">
                <a:solidFill>
                  <a:sysClr val="windowText" lastClr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D6ECFF">
                    <a:alpha val="50000"/>
                  </a:srgbClr>
                </a:outerShdw>
              </a:effectLst>
            </p:spPr>
            <p:txBody>
              <a:bodyPr wrap="none" lIns="137160" tIns="155448" rIns="137160" bIns="155448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宋体" charset="-122"/>
                </a:endParaRPr>
              </a:p>
            </p:txBody>
          </p:sp>
          <p:sp>
            <p:nvSpPr>
              <p:cNvPr id="173" name="圆角矩形 14"/>
              <p:cNvSpPr/>
              <p:nvPr/>
            </p:nvSpPr>
            <p:spPr>
              <a:xfrm>
                <a:off x="468181" y="1989080"/>
                <a:ext cx="2446930" cy="431179"/>
              </a:xfrm>
              <a:prstGeom prst="roundRect">
                <a:avLst/>
              </a:prstGeom>
              <a:gradFill rotWithShape="1">
                <a:gsLst>
                  <a:gs pos="0">
                    <a:srgbClr val="738AC8">
                      <a:tint val="50000"/>
                      <a:satMod val="300000"/>
                    </a:srgbClr>
                  </a:gs>
                  <a:gs pos="35000">
                    <a:srgbClr val="738AC8">
                      <a:tint val="37000"/>
                      <a:satMod val="300000"/>
                    </a:srgbClr>
                  </a:gs>
                  <a:gs pos="100000">
                    <a:srgbClr val="738AC8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738AC8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b="1" kern="0" dirty="0" smtClean="0">
                    <a:solidFill>
                      <a:prstClr val="black"/>
                    </a:solidFill>
                    <a:latin typeface="Arial"/>
                    <a:ea typeface="黑体"/>
                  </a:rPr>
                  <a:t>自研算法封装</a:t>
                </a:r>
                <a:endPara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</p:grpSp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595" y="1071546"/>
              <a:ext cx="1857388" cy="1238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1" name="Picture 1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71472" y="4956630"/>
              <a:ext cx="1643074" cy="1232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728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客户化定制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开发综合应用案例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214282" y="714356"/>
            <a:ext cx="6643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基于配置的分析流程自动建立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1600" dirty="0" smtClean="0"/>
              <a:t>  工程资源库：模型库、网格规则库、载荷工况库、多方案结果库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基于工程资源库进行建模、分网及边界条件定义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自定义应用界面，求解器完全封装在后台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多方案数据结果的曲线比对及报告输出</a:t>
            </a:r>
            <a:endParaRPr lang="zh-CN" altLang="en-US" sz="1600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500042"/>
            <a:ext cx="2286048" cy="1143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4" descr="分析配置-模型管理"/>
          <p:cNvPicPr>
            <a:picLocks noChangeAspect="1" noChangeArrowheads="1"/>
          </p:cNvPicPr>
          <p:nvPr/>
        </p:nvPicPr>
        <p:blipFill>
          <a:blip r:embed="rId4"/>
          <a:srcRect l="20419" t="14314" r="19978" b="14108"/>
          <a:stretch>
            <a:fillRect/>
          </a:stretch>
        </p:blipFill>
        <p:spPr bwMode="auto">
          <a:xfrm>
            <a:off x="4572000" y="2415335"/>
            <a:ext cx="2000264" cy="173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QQ截图201201072252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2415335"/>
            <a:ext cx="200026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3" descr="C:\Users\fei.gao.PERAPORTAL\Desktop\pic\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06" y="2482292"/>
            <a:ext cx="2143140" cy="164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 descr="流程图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57422" y="2486773"/>
            <a:ext cx="207170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 descr="截图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406" y="4487037"/>
            <a:ext cx="2071702" cy="151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截图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5984" y="4487037"/>
            <a:ext cx="221457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 descr="截图3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15140" y="4487037"/>
            <a:ext cx="207170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QQ截图2012010816484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43438" y="4487037"/>
            <a:ext cx="1857387" cy="146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28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客户化定制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开发综合应用案例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" name="图片 7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06" y="2214554"/>
            <a:ext cx="2786082" cy="1809746"/>
          </a:xfrm>
          <a:prstGeom prst="rect">
            <a:avLst/>
          </a:prstGeom>
        </p:spPr>
      </p:pic>
      <p:pic>
        <p:nvPicPr>
          <p:cNvPr id="74" name="图片 7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00826" y="2143116"/>
            <a:ext cx="2500330" cy="1785950"/>
          </a:xfrm>
          <a:prstGeom prst="rect">
            <a:avLst/>
          </a:prstGeom>
        </p:spPr>
      </p:pic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3489" name="Object 1"/>
          <p:cNvGraphicFramePr>
            <a:graphicFrameLocks noChangeAspect="1"/>
          </p:cNvGraphicFramePr>
          <p:nvPr/>
        </p:nvGraphicFramePr>
        <p:xfrm>
          <a:off x="2928926" y="2143115"/>
          <a:ext cx="3429024" cy="2026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Visio" r:id="rId6" imgW="9922184" imgH="4950838" progId="Visio.Drawing.11">
                  <p:embed/>
                </p:oleObj>
              </mc:Choice>
              <mc:Fallback>
                <p:oleObj name="Visio" r:id="rId6" imgW="9922184" imgH="4950838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143115"/>
                        <a:ext cx="3429024" cy="20262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8" name="图片 7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06" y="4357694"/>
            <a:ext cx="2071702" cy="1571636"/>
          </a:xfrm>
          <a:prstGeom prst="rect">
            <a:avLst/>
          </a:prstGeom>
        </p:spPr>
      </p:pic>
      <p:pic>
        <p:nvPicPr>
          <p:cNvPr id="79" name="图片 7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5984" y="4357694"/>
            <a:ext cx="2071702" cy="1571636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00562" y="4357694"/>
            <a:ext cx="2286016" cy="1643074"/>
          </a:xfrm>
          <a:prstGeom prst="rect">
            <a:avLst/>
          </a:prstGeom>
        </p:spPr>
      </p:pic>
      <p:pic>
        <p:nvPicPr>
          <p:cNvPr id="81" name="Picture 3" descr="QQ截图2012010817052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29422" y="4357694"/>
            <a:ext cx="207170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TextBox 81"/>
          <p:cNvSpPr txBox="1"/>
          <p:nvPr/>
        </p:nvSpPr>
        <p:spPr>
          <a:xfrm>
            <a:off x="214282" y="642918"/>
            <a:ext cx="4286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自研程序、第三方程序的集成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1600" dirty="0" smtClean="0"/>
              <a:t>  复杂的数据传递关系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基于规范和经验封装的向导式模板开发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基于</a:t>
            </a:r>
            <a:r>
              <a:rPr lang="en-US" altLang="zh-CN" sz="1600" dirty="0" smtClean="0"/>
              <a:t>tecplot</a:t>
            </a:r>
            <a:r>
              <a:rPr lang="zh-CN" altLang="en-US" sz="1600" dirty="0" smtClean="0"/>
              <a:t>的统一数据后处理</a:t>
            </a:r>
            <a:endParaRPr lang="en-US" altLang="zh-CN" sz="16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报告的自动生成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728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客户化定制开发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" name="Graphique 8"/>
          <p:cNvGraphicFramePr/>
          <p:nvPr>
            <p:extLst>
              <p:ext uri="{D42A27DB-BD31-4B8C-83A1-F6EECF244321}">
                <p14:modId xmlns:p14="http://schemas.microsoft.com/office/powerpoint/2010/main" val="3232370671"/>
              </p:ext>
            </p:extLst>
          </p:nvPr>
        </p:nvGraphicFramePr>
        <p:xfrm>
          <a:off x="228600" y="908720"/>
          <a:ext cx="40386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Graphique 9"/>
          <p:cNvGraphicFramePr/>
          <p:nvPr>
            <p:extLst>
              <p:ext uri="{D42A27DB-BD31-4B8C-83A1-F6EECF244321}">
                <p14:modId xmlns:p14="http://schemas.microsoft.com/office/powerpoint/2010/main" val="4178507994"/>
              </p:ext>
            </p:extLst>
          </p:nvPr>
        </p:nvGraphicFramePr>
        <p:xfrm>
          <a:off x="4648200" y="908720"/>
          <a:ext cx="40386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Flèche courbée vers le haut 10"/>
          <p:cNvSpPr/>
          <p:nvPr/>
        </p:nvSpPr>
        <p:spPr bwMode="auto">
          <a:xfrm>
            <a:off x="2438400" y="3042320"/>
            <a:ext cx="4876800" cy="962744"/>
          </a:xfrm>
          <a:prstGeom prst="curvedUpArrow">
            <a:avLst/>
          </a:prstGeom>
          <a:solidFill>
            <a:srgbClr val="FF000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fr-FR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7934" y="4204245"/>
            <a:ext cx="12641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1400" dirty="0" smtClean="0"/>
              <a:t>特定流程</a:t>
            </a:r>
            <a:endParaRPr lang="en-US" altLang="zh-CN" sz="1400" dirty="0" smtClean="0"/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1400" dirty="0" smtClean="0"/>
              <a:t>行业规范</a:t>
            </a:r>
            <a:endParaRPr lang="en-US" altLang="zh-CN" sz="1400" dirty="0" smtClean="0"/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1400" dirty="0" smtClean="0"/>
              <a:t>应用习惯</a:t>
            </a:r>
            <a:endParaRPr lang="en-US" altLang="zh-CN" sz="1400" dirty="0" smtClean="0"/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1400" dirty="0" smtClean="0"/>
              <a:t>特殊边界</a:t>
            </a:r>
            <a:endParaRPr lang="en-US" altLang="zh-CN" sz="1400" dirty="0" smtClean="0"/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sz="1400" dirty="0" smtClean="0"/>
              <a:t>自研算法</a:t>
            </a:r>
            <a:endParaRPr lang="en-US" altLang="zh-CN" sz="1400" dirty="0" smtClean="0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  <p:pic>
        <p:nvPicPr>
          <p:cNvPr id="21" name="Picture 4" descr="CivilFEMPIShe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261876"/>
            <a:ext cx="3168353" cy="16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59632" y="608400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CivilFEM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图片 22"/>
          <p:cNvPicPr/>
          <p:nvPr/>
        </p:nvPicPr>
        <p:blipFill>
          <a:blip r:embed="rId6" cstate="print"/>
          <a:srcRect l="13931" t="14955" r="14659" b="5045"/>
          <a:stretch>
            <a:fillRect/>
          </a:stretch>
        </p:blipFill>
        <p:spPr bwMode="auto">
          <a:xfrm>
            <a:off x="5580112" y="4204245"/>
            <a:ext cx="3168353" cy="168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79512" y="3933056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CivilFEM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系统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41065" y="3861048"/>
            <a:ext cx="2279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APA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系统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ANSYS 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客户化定制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开发综合应用案例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2374" y="1643050"/>
            <a:ext cx="3503808" cy="2571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/>
          <a:srcRect r="24889"/>
          <a:stretch>
            <a:fillRect/>
          </a:stretch>
        </p:blipFill>
        <p:spPr bwMode="auto">
          <a:xfrm>
            <a:off x="3929058" y="642918"/>
            <a:ext cx="2428892" cy="357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图片 59" descr="工况配置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2264" y="642918"/>
            <a:ext cx="2286016" cy="1714512"/>
          </a:xfrm>
          <a:prstGeom prst="rect">
            <a:avLst/>
          </a:prstGeom>
        </p:spPr>
      </p:pic>
      <p:pic>
        <p:nvPicPr>
          <p:cNvPr id="61" name="图片 60" descr="压力载荷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2264" y="2500306"/>
            <a:ext cx="2286016" cy="1714512"/>
          </a:xfrm>
          <a:prstGeom prst="rect">
            <a:avLst/>
          </a:prstGeom>
        </p:spPr>
      </p:pic>
      <p:pic>
        <p:nvPicPr>
          <p:cNvPr id="62" name="图片 61" descr="路径定义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720" y="4429132"/>
            <a:ext cx="3429024" cy="2214578"/>
          </a:xfrm>
          <a:prstGeom prst="rect">
            <a:avLst/>
          </a:prstGeom>
        </p:spPr>
      </p:pic>
      <p:pic>
        <p:nvPicPr>
          <p:cNvPr id="63" name="图片 62" descr="单工况应力数据提取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29058" y="4429133"/>
            <a:ext cx="2643206" cy="2214578"/>
          </a:xfrm>
          <a:prstGeom prst="rect">
            <a:avLst/>
          </a:prstGeom>
        </p:spPr>
      </p:pic>
      <p:pic>
        <p:nvPicPr>
          <p:cNvPr id="64" name="图片 63" descr="疲劳使用系数计算.png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5140" y="4429132"/>
            <a:ext cx="2214578" cy="221457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14282" y="500042"/>
            <a:ext cx="4286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1400" dirty="0" smtClean="0"/>
              <a:t>  </a:t>
            </a:r>
            <a:r>
              <a:rPr lang="zh-CN" altLang="en-US" sz="1400" dirty="0" smtClean="0"/>
              <a:t>经典</a:t>
            </a:r>
            <a:r>
              <a:rPr lang="en-US" altLang="zh-CN" sz="1400" dirty="0" smtClean="0"/>
              <a:t>ANSYS</a:t>
            </a:r>
            <a:r>
              <a:rPr lang="zh-CN" altLang="en-US" sz="1400" dirty="0" smtClean="0"/>
              <a:t>环境</a:t>
            </a:r>
            <a:endParaRPr lang="en-US" altLang="zh-CN" sz="1400" dirty="0" smtClean="0"/>
          </a:p>
          <a:p>
            <a:pPr>
              <a:buFont typeface="Wingdings" pitchFamily="2" charset="2"/>
              <a:buChar char="n"/>
            </a:pPr>
            <a:r>
              <a:rPr lang="zh-CN" altLang="en-US" sz="1400" dirty="0" smtClean="0"/>
              <a:t>  工况及边界提交统一设置，一次性提交计算</a:t>
            </a:r>
            <a:endParaRPr lang="en-US" altLang="zh-CN" sz="14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400" dirty="0" smtClean="0"/>
              <a:t>  </a:t>
            </a:r>
            <a:r>
              <a:rPr lang="zh-CN" altLang="en-US" sz="1400" dirty="0" smtClean="0"/>
              <a:t>计算结果根据路径自动提取</a:t>
            </a:r>
            <a:endParaRPr lang="en-US" altLang="zh-CN" sz="14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400" dirty="0" smtClean="0"/>
              <a:t>  </a:t>
            </a:r>
            <a:r>
              <a:rPr lang="zh-CN" altLang="en-US" sz="1400" dirty="0" smtClean="0"/>
              <a:t>基于提取的数据进行进一步的损伤评估</a:t>
            </a:r>
            <a:endParaRPr lang="en-US" altLang="zh-CN" sz="1400" dirty="0" smtClean="0"/>
          </a:p>
          <a:p>
            <a:pPr>
              <a:buFont typeface="Wingdings" pitchFamily="2" charset="2"/>
              <a:buChar char="n"/>
            </a:pPr>
            <a:r>
              <a:rPr lang="en-US" altLang="zh-CN" sz="1400" dirty="0" smtClean="0"/>
              <a:t>  ASME</a:t>
            </a:r>
            <a:r>
              <a:rPr lang="zh-CN" altLang="en-US" sz="1400" dirty="0" smtClean="0"/>
              <a:t>规范的集成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28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14290"/>
            <a:ext cx="8229600" cy="581453"/>
          </a:xfrm>
        </p:spPr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06" y="928670"/>
            <a:ext cx="892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u="sng" dirty="0" smtClean="0">
                <a:solidFill>
                  <a:srgbClr val="FF0000"/>
                </a:solidFill>
              </a:rPr>
              <a:t>通用软件</a:t>
            </a:r>
            <a:r>
              <a:rPr lang="en-US" altLang="zh-CN" b="1" u="sng" dirty="0" smtClean="0">
                <a:solidFill>
                  <a:srgbClr val="FF0000"/>
                </a:solidFill>
              </a:rPr>
              <a:t>+</a:t>
            </a:r>
            <a:r>
              <a:rPr lang="zh-CN" altLang="en-US" b="1" u="sng" dirty="0" smtClean="0">
                <a:solidFill>
                  <a:srgbClr val="FF0000"/>
                </a:solidFill>
              </a:rPr>
              <a:t>定制开发技术</a:t>
            </a:r>
            <a:r>
              <a:rPr lang="en-US" altLang="zh-CN" b="1" u="sng" dirty="0" smtClean="0">
                <a:solidFill>
                  <a:srgbClr val="FF0000"/>
                </a:solidFill>
              </a:rPr>
              <a:t>+</a:t>
            </a:r>
            <a:r>
              <a:rPr lang="zh-CN" altLang="en-US" b="1" u="sng" dirty="0" smtClean="0">
                <a:solidFill>
                  <a:srgbClr val="FF0000"/>
                </a:solidFill>
              </a:rPr>
              <a:t> 专业</a:t>
            </a:r>
            <a:r>
              <a:rPr lang="en-US" altLang="zh-CN" b="1" u="sng" dirty="0" smtClean="0">
                <a:solidFill>
                  <a:srgbClr val="FF0000"/>
                </a:solidFill>
              </a:rPr>
              <a:t>(</a:t>
            </a:r>
            <a:r>
              <a:rPr lang="zh-CN" altLang="en-US" b="1" u="sng" dirty="0" smtClean="0">
                <a:solidFill>
                  <a:srgbClr val="FF0000"/>
                </a:solidFill>
              </a:rPr>
              <a:t>流程</a:t>
            </a:r>
            <a:r>
              <a:rPr lang="en-US" altLang="zh-CN" b="1" u="sng" dirty="0" smtClean="0">
                <a:solidFill>
                  <a:srgbClr val="FF0000"/>
                </a:solidFill>
              </a:rPr>
              <a:t>/</a:t>
            </a:r>
            <a:r>
              <a:rPr lang="zh-CN" altLang="en-US" b="1" u="sng" dirty="0" smtClean="0">
                <a:solidFill>
                  <a:srgbClr val="FF0000"/>
                </a:solidFill>
              </a:rPr>
              <a:t>经验</a:t>
            </a:r>
            <a:r>
              <a:rPr lang="en-US" altLang="zh-CN" b="1" u="sng" dirty="0" smtClean="0">
                <a:solidFill>
                  <a:srgbClr val="FF0000"/>
                </a:solidFill>
              </a:rPr>
              <a:t>/</a:t>
            </a:r>
            <a:r>
              <a:rPr lang="zh-CN" altLang="en-US" b="1" u="sng" dirty="0" smtClean="0">
                <a:solidFill>
                  <a:srgbClr val="FF0000"/>
                </a:solidFill>
              </a:rPr>
              <a:t>知识</a:t>
            </a:r>
            <a:r>
              <a:rPr lang="en-US" altLang="zh-CN" b="1" u="sng" dirty="0" smtClean="0">
                <a:solidFill>
                  <a:srgbClr val="FF0000"/>
                </a:solidFill>
              </a:rPr>
              <a:t>/</a:t>
            </a:r>
            <a:r>
              <a:rPr lang="zh-CN" altLang="en-US" b="1" u="sng" dirty="0" smtClean="0">
                <a:solidFill>
                  <a:srgbClr val="FF0000"/>
                </a:solidFill>
              </a:rPr>
              <a:t>规范</a:t>
            </a:r>
            <a:r>
              <a:rPr lang="en-US" altLang="zh-CN" b="1" u="sng" dirty="0" smtClean="0">
                <a:solidFill>
                  <a:srgbClr val="FF0000"/>
                </a:solidFill>
              </a:rPr>
              <a:t>/…) = </a:t>
            </a:r>
            <a:r>
              <a:rPr lang="zh-CN" altLang="en-US" b="1" u="sng" dirty="0" smtClean="0">
                <a:solidFill>
                  <a:srgbClr val="FF0000"/>
                </a:solidFill>
              </a:rPr>
              <a:t>面向特定应用的专业化系统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304733" y="2166926"/>
            <a:ext cx="3653154" cy="3429000"/>
            <a:chOff x="2064" y="1614"/>
            <a:chExt cx="1686" cy="173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gray">
            <a:xfrm>
              <a:off x="2068" y="1614"/>
              <a:ext cx="1676" cy="1681"/>
            </a:xfrm>
            <a:prstGeom prst="ellipse">
              <a:avLst/>
            </a:prstGeom>
            <a:gradFill rotWithShape="1">
              <a:gsLst>
                <a:gs pos="0">
                  <a:schemeClr val="bg1">
                    <a:gamma/>
                    <a:shade val="0"/>
                    <a:invGamma/>
                    <a:alpha val="27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gamma/>
                    <a:shade val="0"/>
                    <a:invGamma/>
                    <a:alpha val="27000"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b="1">
                <a:solidFill>
                  <a:srgbClr val="FF0000"/>
                </a:solidFill>
                <a:latin typeface="Arial" charset="0"/>
                <a:ea typeface="宋体" charset="-122"/>
              </a:endParaRPr>
            </a:p>
          </p:txBody>
        </p:sp>
        <p:pic>
          <p:nvPicPr>
            <p:cNvPr id="7" name="Picture 5" descr="aa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2064" y="1614"/>
              <a:ext cx="1683" cy="1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rc 6"/>
            <p:cNvSpPr>
              <a:spLocks/>
            </p:cNvSpPr>
            <p:nvPr/>
          </p:nvSpPr>
          <p:spPr bwMode="black">
            <a:xfrm>
              <a:off x="2912" y="1616"/>
              <a:ext cx="837" cy="847"/>
            </a:xfrm>
            <a:custGeom>
              <a:avLst/>
              <a:gdLst>
                <a:gd name="T0" fmla="*/ 0 w 21597"/>
                <a:gd name="T1" fmla="*/ 0 h 21600"/>
                <a:gd name="T2" fmla="*/ 0 w 21597"/>
                <a:gd name="T3" fmla="*/ 0 h 21600"/>
                <a:gd name="T4" fmla="*/ 0 w 21597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97"/>
                <a:gd name="T10" fmla="*/ 0 h 21600"/>
                <a:gd name="T11" fmla="*/ 21597 w 2159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97" h="21600" fill="none" extrusionOk="0">
                  <a:moveTo>
                    <a:pt x="-1" y="0"/>
                  </a:moveTo>
                  <a:cubicBezTo>
                    <a:pt x="11791" y="0"/>
                    <a:pt x="21403" y="9456"/>
                    <a:pt x="21597" y="21245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1" y="0"/>
                    <a:pt x="21403" y="9456"/>
                    <a:pt x="21597" y="21245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folHlink">
                <a:alpha val="58823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9" name="Arc 7"/>
            <p:cNvSpPr>
              <a:spLocks/>
            </p:cNvSpPr>
            <p:nvPr/>
          </p:nvSpPr>
          <p:spPr bwMode="gray">
            <a:xfrm rot="5400000">
              <a:off x="2898" y="2453"/>
              <a:ext cx="862" cy="842"/>
            </a:xfrm>
            <a:custGeom>
              <a:avLst/>
              <a:gdLst>
                <a:gd name="T0" fmla="*/ 0 w 22011"/>
                <a:gd name="T1" fmla="*/ 0 h 21670"/>
                <a:gd name="T2" fmla="*/ 0 w 22011"/>
                <a:gd name="T3" fmla="*/ 0 h 21670"/>
                <a:gd name="T4" fmla="*/ 0 w 22011"/>
                <a:gd name="T5" fmla="*/ 0 h 21670"/>
                <a:gd name="T6" fmla="*/ 0 60000 65536"/>
                <a:gd name="T7" fmla="*/ 0 60000 65536"/>
                <a:gd name="T8" fmla="*/ 0 60000 65536"/>
                <a:gd name="T9" fmla="*/ 0 w 22011"/>
                <a:gd name="T10" fmla="*/ 0 h 21670"/>
                <a:gd name="T11" fmla="*/ 22011 w 22011"/>
                <a:gd name="T12" fmla="*/ 21670 h 2167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11" h="21670" fill="none" extrusionOk="0">
                  <a:moveTo>
                    <a:pt x="-1" y="3"/>
                  </a:moveTo>
                  <a:cubicBezTo>
                    <a:pt x="136" y="1"/>
                    <a:pt x="273" y="-1"/>
                    <a:pt x="411" y="0"/>
                  </a:cubicBezTo>
                  <a:cubicBezTo>
                    <a:pt x="12340" y="0"/>
                    <a:pt x="22011" y="9670"/>
                    <a:pt x="22011" y="21600"/>
                  </a:cubicBezTo>
                  <a:cubicBezTo>
                    <a:pt x="22011" y="21623"/>
                    <a:pt x="22010" y="21646"/>
                    <a:pt x="22010" y="21669"/>
                  </a:cubicBezTo>
                </a:path>
                <a:path w="22011" h="21670" stroke="0" extrusionOk="0">
                  <a:moveTo>
                    <a:pt x="-1" y="3"/>
                  </a:moveTo>
                  <a:cubicBezTo>
                    <a:pt x="136" y="1"/>
                    <a:pt x="273" y="-1"/>
                    <a:pt x="411" y="0"/>
                  </a:cubicBezTo>
                  <a:cubicBezTo>
                    <a:pt x="12340" y="0"/>
                    <a:pt x="22011" y="9670"/>
                    <a:pt x="22011" y="21600"/>
                  </a:cubicBezTo>
                  <a:cubicBezTo>
                    <a:pt x="22011" y="21623"/>
                    <a:pt x="22010" y="21646"/>
                    <a:pt x="22010" y="21669"/>
                  </a:cubicBezTo>
                  <a:lnTo>
                    <a:pt x="411" y="21600"/>
                  </a:lnTo>
                  <a:close/>
                </a:path>
              </a:pathLst>
            </a:custGeom>
            <a:solidFill>
              <a:srgbClr val="93C052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0" name="Arc 8"/>
            <p:cNvSpPr>
              <a:spLocks/>
            </p:cNvSpPr>
            <p:nvPr/>
          </p:nvSpPr>
          <p:spPr bwMode="gray">
            <a:xfrm rot="5400000" flipH="1" flipV="1">
              <a:off x="2071" y="1620"/>
              <a:ext cx="844" cy="844"/>
            </a:xfrm>
            <a:custGeom>
              <a:avLst/>
              <a:gdLst>
                <a:gd name="T0" fmla="*/ 0 w 21600"/>
                <a:gd name="T1" fmla="*/ 0 h 21787"/>
                <a:gd name="T2" fmla="*/ 0 w 21600"/>
                <a:gd name="T3" fmla="*/ 0 h 21787"/>
                <a:gd name="T4" fmla="*/ 0 w 21600"/>
                <a:gd name="T5" fmla="*/ 0 h 21787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787"/>
                <a:gd name="T11" fmla="*/ 21600 w 21600"/>
                <a:gd name="T12" fmla="*/ 21787 h 217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787" fill="none" extrusionOk="0">
                  <a:moveTo>
                    <a:pt x="425" y="0"/>
                  </a:moveTo>
                  <a:cubicBezTo>
                    <a:pt x="12187" y="232"/>
                    <a:pt x="21600" y="9832"/>
                    <a:pt x="21600" y="21596"/>
                  </a:cubicBezTo>
                  <a:cubicBezTo>
                    <a:pt x="21600" y="21659"/>
                    <a:pt x="21599" y="21723"/>
                    <a:pt x="21599" y="21787"/>
                  </a:cubicBezTo>
                </a:path>
                <a:path w="21600" h="21787" stroke="0" extrusionOk="0">
                  <a:moveTo>
                    <a:pt x="425" y="0"/>
                  </a:moveTo>
                  <a:cubicBezTo>
                    <a:pt x="12187" y="232"/>
                    <a:pt x="21600" y="9832"/>
                    <a:pt x="21600" y="21596"/>
                  </a:cubicBezTo>
                  <a:cubicBezTo>
                    <a:pt x="21600" y="21659"/>
                    <a:pt x="21599" y="21723"/>
                    <a:pt x="21599" y="21787"/>
                  </a:cubicBezTo>
                  <a:lnTo>
                    <a:pt x="0" y="21596"/>
                  </a:lnTo>
                  <a:close/>
                </a:path>
              </a:pathLst>
            </a:custGeom>
            <a:solidFill>
              <a:srgbClr val="93C052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1" name="Arc 9"/>
            <p:cNvSpPr>
              <a:spLocks/>
            </p:cNvSpPr>
            <p:nvPr/>
          </p:nvSpPr>
          <p:spPr bwMode="black">
            <a:xfrm rot="10419033">
              <a:off x="2115" y="2395"/>
              <a:ext cx="840" cy="954"/>
            </a:xfrm>
            <a:custGeom>
              <a:avLst/>
              <a:gdLst>
                <a:gd name="T0" fmla="*/ 0 w 21600"/>
                <a:gd name="T1" fmla="*/ 0 h 24319"/>
                <a:gd name="T2" fmla="*/ 0 w 21600"/>
                <a:gd name="T3" fmla="*/ 0 h 24319"/>
                <a:gd name="T4" fmla="*/ 0 w 21600"/>
                <a:gd name="T5" fmla="*/ 0 h 2431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4319"/>
                <a:gd name="T11" fmla="*/ 21600 w 21600"/>
                <a:gd name="T12" fmla="*/ 24319 h 243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4319" fill="none" extrusionOk="0">
                  <a:moveTo>
                    <a:pt x="2373" y="-1"/>
                  </a:moveTo>
                  <a:cubicBezTo>
                    <a:pt x="13317" y="1209"/>
                    <a:pt x="21600" y="10458"/>
                    <a:pt x="21600" y="21469"/>
                  </a:cubicBezTo>
                  <a:cubicBezTo>
                    <a:pt x="21600" y="22422"/>
                    <a:pt x="21536" y="23374"/>
                    <a:pt x="21411" y="24319"/>
                  </a:cubicBezTo>
                </a:path>
                <a:path w="21600" h="24319" stroke="0" extrusionOk="0">
                  <a:moveTo>
                    <a:pt x="2373" y="-1"/>
                  </a:moveTo>
                  <a:cubicBezTo>
                    <a:pt x="13317" y="1209"/>
                    <a:pt x="21600" y="10458"/>
                    <a:pt x="21600" y="21469"/>
                  </a:cubicBezTo>
                  <a:cubicBezTo>
                    <a:pt x="21600" y="22422"/>
                    <a:pt x="21536" y="23374"/>
                    <a:pt x="21411" y="24319"/>
                  </a:cubicBezTo>
                  <a:lnTo>
                    <a:pt x="0" y="21469"/>
                  </a:lnTo>
                  <a:close/>
                </a:path>
              </a:pathLst>
            </a:custGeom>
            <a:solidFill>
              <a:schemeClr val="folHlink">
                <a:alpha val="50195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2" name="WordArt 10"/>
            <p:cNvSpPr>
              <a:spLocks noChangeArrowheads="1" noChangeShapeType="1" noTextEdit="1"/>
            </p:cNvSpPr>
            <p:nvPr/>
          </p:nvSpPr>
          <p:spPr bwMode="gray">
            <a:xfrm rot="-2622708">
              <a:off x="2261" y="1927"/>
              <a:ext cx="845" cy="625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208396"/>
                </a:avLst>
              </a:prstTxWarp>
            </a:bodyPr>
            <a:lstStyle/>
            <a:p>
              <a:pPr algn="ctr"/>
              <a:r>
                <a:rPr lang="zh-CN" altLang="en-US" b="1" kern="10" dirty="0">
                  <a:ln w="63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/>
                  <a:ea typeface="宋体"/>
                </a:rPr>
                <a:t>仿真过程得到了规范化</a:t>
              </a:r>
            </a:p>
          </p:txBody>
        </p:sp>
        <p:sp>
          <p:nvSpPr>
            <p:cNvPr id="13" name="WordArt 11"/>
            <p:cNvSpPr>
              <a:spLocks noChangeArrowheads="1" noChangeShapeType="1" noTextEdit="1"/>
            </p:cNvSpPr>
            <p:nvPr/>
          </p:nvSpPr>
          <p:spPr bwMode="gray">
            <a:xfrm rot="2686923">
              <a:off x="2744" y="1938"/>
              <a:ext cx="843" cy="625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211372"/>
                </a:avLst>
              </a:prstTxWarp>
            </a:bodyPr>
            <a:lstStyle/>
            <a:p>
              <a:pPr algn="ctr"/>
              <a:r>
                <a:rPr lang="zh-CN" altLang="en-US" b="1" kern="10">
                  <a:ln w="63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/>
                  <a:ea typeface="宋体"/>
                </a:rPr>
                <a:t>仿真效率得到了大大提高</a:t>
              </a:r>
            </a:p>
          </p:txBody>
        </p:sp>
        <p:sp>
          <p:nvSpPr>
            <p:cNvPr id="14" name="WordArt 12"/>
            <p:cNvSpPr>
              <a:spLocks noChangeArrowheads="1" noChangeShapeType="1" noTextEdit="1"/>
            </p:cNvSpPr>
            <p:nvPr/>
          </p:nvSpPr>
          <p:spPr bwMode="gray">
            <a:xfrm rot="2760178">
              <a:off x="2197" y="2629"/>
              <a:ext cx="785" cy="312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433212"/>
                </a:avLst>
              </a:prstTxWarp>
            </a:bodyPr>
            <a:lstStyle/>
            <a:p>
              <a:pPr algn="ctr"/>
              <a:r>
                <a:rPr lang="zh-CN" altLang="en-US" b="1" kern="10" dirty="0">
                  <a:ln w="63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/>
                  <a:ea typeface="宋体"/>
                </a:rPr>
                <a:t>解放人力促进智力创新</a:t>
              </a:r>
            </a:p>
          </p:txBody>
        </p:sp>
        <p:sp>
          <p:nvSpPr>
            <p:cNvPr id="15" name="WordArt 13"/>
            <p:cNvSpPr>
              <a:spLocks noChangeArrowheads="1" noChangeShapeType="1" noTextEdit="1"/>
            </p:cNvSpPr>
            <p:nvPr/>
          </p:nvSpPr>
          <p:spPr bwMode="gray">
            <a:xfrm rot="-2515986">
              <a:off x="2849" y="2613"/>
              <a:ext cx="777" cy="315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441787"/>
                </a:avLst>
              </a:prstTxWarp>
            </a:bodyPr>
            <a:lstStyle/>
            <a:p>
              <a:pPr algn="ctr"/>
              <a:r>
                <a:rPr lang="zh-CN" altLang="en-US" b="1" kern="10">
                  <a:ln w="63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/>
                  <a:ea typeface="宋体"/>
                </a:rPr>
                <a:t>对比分析提高设计质量</a:t>
              </a: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457" y="2000"/>
              <a:ext cx="901" cy="888"/>
              <a:chOff x="2457" y="2000"/>
              <a:chExt cx="901" cy="888"/>
            </a:xfrm>
          </p:grpSpPr>
          <p:pic>
            <p:nvPicPr>
              <p:cNvPr id="18" name="Picture 15" descr="circuler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Oval 16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b="1">
                  <a:solidFill>
                    <a:srgbClr val="FF0000"/>
                  </a:solidFill>
                  <a:latin typeface="Arial" charset="0"/>
                  <a:ea typeface="宋体" charset="-122"/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>
                  <a:gd name="T0" fmla="*/ 55 w 1321"/>
                  <a:gd name="T1" fmla="*/ 6 h 712"/>
                  <a:gd name="T2" fmla="*/ 56 w 1321"/>
                  <a:gd name="T3" fmla="*/ 7 h 712"/>
                  <a:gd name="T4" fmla="*/ 56 w 1321"/>
                  <a:gd name="T5" fmla="*/ 7 h 712"/>
                  <a:gd name="T6" fmla="*/ 56 w 1321"/>
                  <a:gd name="T7" fmla="*/ 8 h 712"/>
                  <a:gd name="T8" fmla="*/ 55 w 1321"/>
                  <a:gd name="T9" fmla="*/ 8 h 712"/>
                  <a:gd name="T10" fmla="*/ 54 w 1321"/>
                  <a:gd name="T11" fmla="*/ 9 h 712"/>
                  <a:gd name="T12" fmla="*/ 53 w 1321"/>
                  <a:gd name="T13" fmla="*/ 9 h 712"/>
                  <a:gd name="T14" fmla="*/ 51 w 1321"/>
                  <a:gd name="T15" fmla="*/ 10 h 712"/>
                  <a:gd name="T16" fmla="*/ 49 w 1321"/>
                  <a:gd name="T17" fmla="*/ 10 h 712"/>
                  <a:gd name="T18" fmla="*/ 46 w 1321"/>
                  <a:gd name="T19" fmla="*/ 10 h 712"/>
                  <a:gd name="T20" fmla="*/ 44 w 1321"/>
                  <a:gd name="T21" fmla="*/ 10 h 712"/>
                  <a:gd name="T22" fmla="*/ 42 w 1321"/>
                  <a:gd name="T23" fmla="*/ 10 h 712"/>
                  <a:gd name="T24" fmla="*/ 38 w 1321"/>
                  <a:gd name="T25" fmla="*/ 11 h 712"/>
                  <a:gd name="T26" fmla="*/ 36 w 1321"/>
                  <a:gd name="T27" fmla="*/ 11 h 712"/>
                  <a:gd name="T28" fmla="*/ 34 w 1321"/>
                  <a:gd name="T29" fmla="*/ 11 h 712"/>
                  <a:gd name="T30" fmla="*/ 20 w 1321"/>
                  <a:gd name="T31" fmla="*/ 11 h 712"/>
                  <a:gd name="T32" fmla="*/ 20 w 1321"/>
                  <a:gd name="T33" fmla="*/ 11 h 712"/>
                  <a:gd name="T34" fmla="*/ 18 w 1321"/>
                  <a:gd name="T35" fmla="*/ 11 h 712"/>
                  <a:gd name="T36" fmla="*/ 15 w 1321"/>
                  <a:gd name="T37" fmla="*/ 11 h 712"/>
                  <a:gd name="T38" fmla="*/ 12 w 1321"/>
                  <a:gd name="T39" fmla="*/ 10 h 712"/>
                  <a:gd name="T40" fmla="*/ 10 w 1321"/>
                  <a:gd name="T41" fmla="*/ 10 h 712"/>
                  <a:gd name="T42" fmla="*/ 8 w 1321"/>
                  <a:gd name="T43" fmla="*/ 10 h 712"/>
                  <a:gd name="T44" fmla="*/ 6 w 1321"/>
                  <a:gd name="T45" fmla="*/ 10 h 712"/>
                  <a:gd name="T46" fmla="*/ 4 w 1321"/>
                  <a:gd name="T47" fmla="*/ 10 h 712"/>
                  <a:gd name="T48" fmla="*/ 3 w 1321"/>
                  <a:gd name="T49" fmla="*/ 10 h 712"/>
                  <a:gd name="T50" fmla="*/ 2 w 1321"/>
                  <a:gd name="T51" fmla="*/ 9 h 712"/>
                  <a:gd name="T52" fmla="*/ 1 w 1321"/>
                  <a:gd name="T53" fmla="*/ 9 h 712"/>
                  <a:gd name="T54" fmla="*/ 1 w 1321"/>
                  <a:gd name="T55" fmla="*/ 8 h 712"/>
                  <a:gd name="T56" fmla="*/ 0 w 1321"/>
                  <a:gd name="T57" fmla="*/ 8 h 712"/>
                  <a:gd name="T58" fmla="*/ 0 w 1321"/>
                  <a:gd name="T59" fmla="*/ 8 h 712"/>
                  <a:gd name="T60" fmla="*/ 1 w 1321"/>
                  <a:gd name="T61" fmla="*/ 7 h 712"/>
                  <a:gd name="T62" fmla="*/ 1 w 1321"/>
                  <a:gd name="T63" fmla="*/ 7 h 712"/>
                  <a:gd name="T64" fmla="*/ 2 w 1321"/>
                  <a:gd name="T65" fmla="*/ 6 h 712"/>
                  <a:gd name="T66" fmla="*/ 4 w 1321"/>
                  <a:gd name="T67" fmla="*/ 4 h 712"/>
                  <a:gd name="T68" fmla="*/ 6 w 1321"/>
                  <a:gd name="T69" fmla="*/ 3 h 712"/>
                  <a:gd name="T70" fmla="*/ 9 w 1321"/>
                  <a:gd name="T71" fmla="*/ 3 h 712"/>
                  <a:gd name="T72" fmla="*/ 12 w 1321"/>
                  <a:gd name="T73" fmla="*/ 2 h 712"/>
                  <a:gd name="T74" fmla="*/ 14 w 1321"/>
                  <a:gd name="T75" fmla="*/ 1 h 712"/>
                  <a:gd name="T76" fmla="*/ 18 w 1321"/>
                  <a:gd name="T77" fmla="*/ 1 h 712"/>
                  <a:gd name="T78" fmla="*/ 21 w 1321"/>
                  <a:gd name="T79" fmla="*/ 0 h 712"/>
                  <a:gd name="T80" fmla="*/ 24 w 1321"/>
                  <a:gd name="T81" fmla="*/ 0 h 712"/>
                  <a:gd name="T82" fmla="*/ 29 w 1321"/>
                  <a:gd name="T83" fmla="*/ 0 h 712"/>
                  <a:gd name="T84" fmla="*/ 29 w 1321"/>
                  <a:gd name="T85" fmla="*/ 0 h 712"/>
                  <a:gd name="T86" fmla="*/ 32 w 1321"/>
                  <a:gd name="T87" fmla="*/ 0 h 712"/>
                  <a:gd name="T88" fmla="*/ 36 w 1321"/>
                  <a:gd name="T89" fmla="*/ 0 h 712"/>
                  <a:gd name="T90" fmla="*/ 40 w 1321"/>
                  <a:gd name="T91" fmla="*/ 1 h 712"/>
                  <a:gd name="T92" fmla="*/ 43 w 1321"/>
                  <a:gd name="T93" fmla="*/ 1 h 712"/>
                  <a:gd name="T94" fmla="*/ 46 w 1321"/>
                  <a:gd name="T95" fmla="*/ 2 h 712"/>
                  <a:gd name="T96" fmla="*/ 49 w 1321"/>
                  <a:gd name="T97" fmla="*/ 3 h 712"/>
                  <a:gd name="T98" fmla="*/ 52 w 1321"/>
                  <a:gd name="T99" fmla="*/ 4 h 712"/>
                  <a:gd name="T100" fmla="*/ 54 w 1321"/>
                  <a:gd name="T101" fmla="*/ 5 h 712"/>
                  <a:gd name="T102" fmla="*/ 55 w 1321"/>
                  <a:gd name="T103" fmla="*/ 6 h 712"/>
                  <a:gd name="T104" fmla="*/ 55 w 1321"/>
                  <a:gd name="T105" fmla="*/ 6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1" name="Group 18"/>
              <p:cNvGrpSpPr>
                <a:grpSpLocks/>
              </p:cNvGrpSpPr>
              <p:nvPr/>
            </p:nvGrpSpPr>
            <p:grpSpPr bwMode="auto">
              <a:xfrm rot="-1297425" flipH="1" flipV="1">
                <a:off x="2522" y="2688"/>
                <a:ext cx="787" cy="182"/>
                <a:chOff x="2524" y="1060"/>
                <a:chExt cx="898" cy="236"/>
              </a:xfrm>
            </p:grpSpPr>
            <p:grpSp>
              <p:nvGrpSpPr>
                <p:cNvPr id="22" name="Group 19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28" name="AutoShape 2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9" name="AutoShape 2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0" name="AutoShape 2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1" name="AutoShape 2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23" name="Group 24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24" name="AutoShape 2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AutoShape 2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6" name="AutoShape 2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7" name="AutoShape 2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b="1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7" name="Rectangle 29"/>
            <p:cNvSpPr>
              <a:spLocks noChangeArrowheads="1"/>
            </p:cNvSpPr>
            <p:nvPr/>
          </p:nvSpPr>
          <p:spPr bwMode="gray">
            <a:xfrm>
              <a:off x="2550" y="2361"/>
              <a:ext cx="681" cy="20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</a:rPr>
                <a:t>专业化系统</a:t>
              </a:r>
              <a:endParaRPr lang="en-US" altLang="zh-CN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AutoShape 30"/>
          <p:cNvSpPr>
            <a:spLocks/>
          </p:cNvSpPr>
          <p:nvPr/>
        </p:nvSpPr>
        <p:spPr bwMode="auto">
          <a:xfrm>
            <a:off x="5826926" y="1714488"/>
            <a:ext cx="3388544" cy="838200"/>
          </a:xfrm>
          <a:prstGeom prst="accentCallout2">
            <a:avLst>
              <a:gd name="adj1" fmla="val 13634"/>
              <a:gd name="adj2" fmla="val -3227"/>
              <a:gd name="adj3" fmla="val 13634"/>
              <a:gd name="adj4" fmla="val -24125"/>
              <a:gd name="adj5" fmla="val 92236"/>
              <a:gd name="adj6" fmla="val -39583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</p:spPr>
        <p:txBody>
          <a:bodyPr anchor="ctr"/>
          <a:lstStyle/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仿真流程的</a:t>
            </a:r>
            <a:r>
              <a:rPr lang="zh-CN" altLang="en-US" sz="1600" b="1" dirty="0">
                <a:solidFill>
                  <a:srgbClr val="FF0000"/>
                </a:solidFill>
              </a:rPr>
              <a:t>自动</a:t>
            </a:r>
            <a:r>
              <a:rPr lang="zh-CN" altLang="en-US" sz="1600" b="1" dirty="0">
                <a:solidFill>
                  <a:srgbClr val="1C1C1C"/>
                </a:solidFill>
              </a:rPr>
              <a:t>创建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过程数据的</a:t>
            </a:r>
            <a:r>
              <a:rPr lang="zh-CN" altLang="en-US" sz="1600" b="1" dirty="0">
                <a:solidFill>
                  <a:srgbClr val="FF0000"/>
                </a:solidFill>
              </a:rPr>
              <a:t>自动</a:t>
            </a:r>
            <a:r>
              <a:rPr lang="zh-CN" altLang="en-US" sz="1600" b="1" dirty="0">
                <a:solidFill>
                  <a:srgbClr val="1C1C1C"/>
                </a:solidFill>
              </a:rPr>
              <a:t>关联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求解设置向计算文件的</a:t>
            </a:r>
            <a:r>
              <a:rPr lang="zh-CN" altLang="en-US" sz="1600" b="1" dirty="0">
                <a:solidFill>
                  <a:srgbClr val="FF0000"/>
                </a:solidFill>
              </a:rPr>
              <a:t>自动</a:t>
            </a:r>
            <a:r>
              <a:rPr lang="zh-CN" altLang="en-US" sz="1600" b="1" dirty="0">
                <a:solidFill>
                  <a:srgbClr val="1C1C1C"/>
                </a:solidFill>
              </a:rPr>
              <a:t>转换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结果</a:t>
            </a:r>
            <a:r>
              <a:rPr lang="zh-CN" altLang="en-US" sz="1600" b="1" dirty="0">
                <a:solidFill>
                  <a:srgbClr val="FF0000"/>
                </a:solidFill>
              </a:rPr>
              <a:t>自动</a:t>
            </a:r>
            <a:r>
              <a:rPr lang="zh-CN" altLang="en-US" sz="1600" b="1" dirty="0">
                <a:solidFill>
                  <a:srgbClr val="1C1C1C"/>
                </a:solidFill>
              </a:rPr>
              <a:t>提取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1C1C1C"/>
                </a:solidFill>
              </a:rPr>
              <a:t>分析报告</a:t>
            </a:r>
            <a:r>
              <a:rPr lang="zh-CN" altLang="en-US" sz="1600" b="1" dirty="0">
                <a:solidFill>
                  <a:srgbClr val="FF0000"/>
                </a:solidFill>
              </a:rPr>
              <a:t>自动</a:t>
            </a:r>
            <a:r>
              <a:rPr lang="zh-CN" altLang="en-US" sz="1600" b="1" dirty="0">
                <a:solidFill>
                  <a:srgbClr val="1C1C1C"/>
                </a:solidFill>
              </a:rPr>
              <a:t>生成</a:t>
            </a:r>
            <a:endParaRPr lang="en-US" altLang="zh-CN" sz="1600" b="1" dirty="0">
              <a:solidFill>
                <a:srgbClr val="1C1C1C"/>
              </a:solidFill>
            </a:endParaRPr>
          </a:p>
        </p:txBody>
      </p:sp>
      <p:sp>
        <p:nvSpPr>
          <p:cNvPr id="33" name="AutoShape 31"/>
          <p:cNvSpPr>
            <a:spLocks/>
          </p:cNvSpPr>
          <p:nvPr/>
        </p:nvSpPr>
        <p:spPr bwMode="auto">
          <a:xfrm>
            <a:off x="5821737" y="5305444"/>
            <a:ext cx="3393733" cy="838200"/>
          </a:xfrm>
          <a:prstGeom prst="accentCallout2">
            <a:avLst>
              <a:gd name="adj1" fmla="val 13634"/>
              <a:gd name="adj2" fmla="val -3227"/>
              <a:gd name="adj3" fmla="val 13634"/>
              <a:gd name="adj4" fmla="val -18616"/>
              <a:gd name="adj5" fmla="val -40343"/>
              <a:gd name="adj6" fmla="val -34005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</p:spPr>
        <p:txBody>
          <a:bodyPr anchor="ctr"/>
          <a:lstStyle/>
          <a:p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1C1C1C"/>
                </a:solidFill>
              </a:rPr>
              <a:t>多方案多工况结果及对比分析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FF0000"/>
                </a:solidFill>
              </a:rPr>
              <a:t>优中选优</a:t>
            </a:r>
            <a:r>
              <a:rPr lang="zh-CN" altLang="en-US" sz="1600" b="1" dirty="0">
                <a:solidFill>
                  <a:srgbClr val="1C1C1C"/>
                </a:solidFill>
              </a:rPr>
              <a:t>，促进设计质量</a:t>
            </a:r>
            <a:endParaRPr lang="en-US" altLang="zh-CN" sz="1600" b="1" dirty="0">
              <a:solidFill>
                <a:srgbClr val="1C1C1C"/>
              </a:solidFill>
            </a:endParaRPr>
          </a:p>
        </p:txBody>
      </p:sp>
      <p:sp>
        <p:nvSpPr>
          <p:cNvPr id="34" name="AutoShape 32"/>
          <p:cNvSpPr>
            <a:spLocks/>
          </p:cNvSpPr>
          <p:nvPr/>
        </p:nvSpPr>
        <p:spPr bwMode="auto">
          <a:xfrm flipH="1">
            <a:off x="71438" y="1793863"/>
            <a:ext cx="2490787" cy="838200"/>
          </a:xfrm>
          <a:prstGeom prst="accentCallout2">
            <a:avLst>
              <a:gd name="adj1" fmla="val 13634"/>
              <a:gd name="adj2" fmla="val -3333"/>
              <a:gd name="adj3" fmla="val 13634"/>
              <a:gd name="adj4" fmla="val -18819"/>
              <a:gd name="adj5" fmla="val 89769"/>
              <a:gd name="adj6" fmla="val -34444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</p:spPr>
        <p:txBody>
          <a:bodyPr anchor="ctr"/>
          <a:lstStyle/>
          <a:p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FF0000"/>
                </a:solidFill>
              </a:rPr>
              <a:t>固化</a:t>
            </a:r>
            <a:r>
              <a:rPr lang="zh-CN" altLang="en-US" sz="1600" b="1" dirty="0">
                <a:solidFill>
                  <a:srgbClr val="1C1C1C"/>
                </a:solidFill>
              </a:rPr>
              <a:t>仿真流程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基于</a:t>
            </a:r>
            <a:r>
              <a:rPr lang="zh-CN" altLang="en-US" sz="1600" b="1" dirty="0">
                <a:solidFill>
                  <a:srgbClr val="FF0000"/>
                </a:solidFill>
              </a:rPr>
              <a:t>模板</a:t>
            </a:r>
            <a:r>
              <a:rPr lang="zh-CN" altLang="en-US" sz="1600" b="1" dirty="0">
                <a:solidFill>
                  <a:srgbClr val="1C1C1C"/>
                </a:solidFill>
              </a:rPr>
              <a:t>的仿真应用</a:t>
            </a:r>
            <a:endParaRPr lang="en-US" altLang="zh-CN" sz="1600" b="1" dirty="0">
              <a:solidFill>
                <a:srgbClr val="1C1C1C"/>
              </a:solidFill>
            </a:endParaRPr>
          </a:p>
          <a:p>
            <a:pPr>
              <a:buFontTx/>
              <a:buChar char="-"/>
            </a:pPr>
            <a:r>
              <a:rPr lang="zh-CN" altLang="en-US" sz="1600" b="1" dirty="0">
                <a:solidFill>
                  <a:srgbClr val="1C1C1C"/>
                </a:solidFill>
              </a:rPr>
              <a:t>经验知识的</a:t>
            </a:r>
            <a:r>
              <a:rPr lang="zh-CN" altLang="en-US" sz="1600" b="1" dirty="0">
                <a:solidFill>
                  <a:srgbClr val="FF0000"/>
                </a:solidFill>
              </a:rPr>
              <a:t>封装</a:t>
            </a:r>
            <a:r>
              <a:rPr lang="zh-CN" altLang="en-US" sz="1600" b="1" dirty="0">
                <a:solidFill>
                  <a:srgbClr val="1C1C1C"/>
                </a:solidFill>
              </a:rPr>
              <a:t>与</a:t>
            </a:r>
            <a:r>
              <a:rPr lang="zh-CN" altLang="en-US" sz="1600" b="1" dirty="0">
                <a:solidFill>
                  <a:srgbClr val="FF0000"/>
                </a:solidFill>
              </a:rPr>
              <a:t>重用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35" name="AutoShape 33"/>
          <p:cNvSpPr>
            <a:spLocks/>
          </p:cNvSpPr>
          <p:nvPr/>
        </p:nvSpPr>
        <p:spPr bwMode="auto">
          <a:xfrm>
            <a:off x="-233372" y="5326051"/>
            <a:ext cx="2838459" cy="803275"/>
          </a:xfrm>
          <a:prstGeom prst="accentCallout2">
            <a:avLst>
              <a:gd name="adj1" fmla="val 14231"/>
              <a:gd name="adj2" fmla="val 103227"/>
              <a:gd name="adj3" fmla="val 14231"/>
              <a:gd name="adj4" fmla="val 118750"/>
              <a:gd name="adj5" fmla="val -46838"/>
              <a:gd name="adj6" fmla="val 130106"/>
            </a:avLst>
          </a:prstGeom>
          <a:noFill/>
          <a:ln w="9525">
            <a:solidFill>
              <a:schemeClr val="tx2"/>
            </a:solidFill>
            <a:miter lim="800000"/>
            <a:headEnd type="triangle" w="med" len="med"/>
            <a:tailEnd type="oval" w="med" len="med"/>
          </a:ln>
        </p:spPr>
        <p:txBody>
          <a:bodyPr anchor="ctr"/>
          <a:lstStyle/>
          <a:p>
            <a:pPr algn="ctr"/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1C1C1C"/>
                </a:solidFill>
              </a:rPr>
              <a:t>避免重复劳动、</a:t>
            </a:r>
            <a:r>
              <a:rPr lang="zh-CN" altLang="en-US" sz="1600" b="1" dirty="0">
                <a:solidFill>
                  <a:srgbClr val="FF0000"/>
                </a:solidFill>
              </a:rPr>
              <a:t>解放人力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1600" b="1" dirty="0">
                <a:solidFill>
                  <a:srgbClr val="1C1C1C"/>
                </a:solidFill>
              </a:rPr>
              <a:t>- </a:t>
            </a:r>
            <a:r>
              <a:rPr lang="zh-CN" altLang="en-US" sz="1600" b="1" dirty="0">
                <a:solidFill>
                  <a:srgbClr val="1C1C1C"/>
                </a:solidFill>
              </a:rPr>
              <a:t>关注关键问题、</a:t>
            </a:r>
            <a:r>
              <a:rPr lang="zh-CN" altLang="en-US" sz="1600" b="1" dirty="0">
                <a:solidFill>
                  <a:srgbClr val="FF0000"/>
                </a:solidFill>
              </a:rPr>
              <a:t>智力创新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4346" y="-142900"/>
            <a:ext cx="8229600" cy="581453"/>
          </a:xfrm>
        </p:spPr>
        <p:txBody>
          <a:bodyPr/>
          <a:lstStyle/>
          <a:p>
            <a:r>
              <a:rPr lang="en-US" altLang="zh-CN" dirty="0" smtClean="0"/>
              <a:t>EKM</a:t>
            </a:r>
            <a:r>
              <a:rPr lang="zh-CN" altLang="en-US" dirty="0" smtClean="0"/>
              <a:t>实施项目</a:t>
            </a:r>
            <a:endParaRPr lang="zh-CN" altLang="en-US" dirty="0"/>
          </a:p>
        </p:txBody>
      </p:sp>
      <p:pic>
        <p:nvPicPr>
          <p:cNvPr id="109570" name="图片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3330" y="1000108"/>
            <a:ext cx="360519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3852892" y="0"/>
          <a:ext cx="4933950" cy="650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Visio" r:id="rId4" imgW="8543359" imgH="13246720" progId="Visio.Drawing.11">
                  <p:embed/>
                </p:oleObj>
              </mc:Choice>
              <mc:Fallback>
                <p:oleObj name="Visio" r:id="rId4" imgW="8543359" imgH="13246720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892" y="0"/>
                        <a:ext cx="4933950" cy="6500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4346" y="-142900"/>
            <a:ext cx="8229600" cy="581453"/>
          </a:xfrm>
        </p:spPr>
        <p:txBody>
          <a:bodyPr/>
          <a:lstStyle/>
          <a:p>
            <a:r>
              <a:rPr lang="en-US" altLang="zh-CN" dirty="0" smtClean="0"/>
              <a:t>EKM</a:t>
            </a:r>
            <a:r>
              <a:rPr lang="zh-CN" altLang="en-US" dirty="0" smtClean="0"/>
              <a:t>实施项目</a:t>
            </a:r>
            <a:endParaRPr lang="zh-CN" altLang="en-US" dirty="0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214282" y="642918"/>
            <a:ext cx="8572560" cy="4286280"/>
            <a:chOff x="214282" y="642918"/>
            <a:chExt cx="8572560" cy="4286280"/>
          </a:xfrm>
        </p:grpSpPr>
        <p:sp>
          <p:nvSpPr>
            <p:cNvPr id="7" name="矩形 6"/>
            <p:cNvSpPr/>
            <p:nvPr/>
          </p:nvSpPr>
          <p:spPr>
            <a:xfrm>
              <a:off x="571472" y="642918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仿真任务启动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035508" y="702214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数据审批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145744" y="70221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终止仿真任务</a:t>
              </a:r>
              <a:endParaRPr lang="zh-CN" altLang="en-US" dirty="0"/>
            </a:p>
          </p:txBody>
        </p:sp>
        <p:pic>
          <p:nvPicPr>
            <p:cNvPr id="119811" name="对象 1"/>
            <p:cNvPicPr>
              <a:picLocks noChangeArrowheads="1"/>
            </p:cNvPicPr>
            <p:nvPr/>
          </p:nvPicPr>
          <p:blipFill>
            <a:blip r:embed="rId2"/>
            <a:srcRect t="-163" r="-34" b="-294"/>
            <a:stretch>
              <a:fillRect/>
            </a:stretch>
          </p:blipFill>
          <p:spPr bwMode="auto">
            <a:xfrm>
              <a:off x="214282" y="1428736"/>
              <a:ext cx="2428892" cy="342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812" name="对象 8"/>
            <p:cNvPicPr>
              <a:picLocks noChangeArrowheads="1"/>
            </p:cNvPicPr>
            <p:nvPr/>
          </p:nvPicPr>
          <p:blipFill>
            <a:blip r:embed="rId3"/>
            <a:srcRect l="-3078" t="-163" r="-2434" b="-294"/>
            <a:stretch>
              <a:fillRect/>
            </a:stretch>
          </p:blipFill>
          <p:spPr bwMode="auto">
            <a:xfrm>
              <a:off x="7000892" y="1428736"/>
              <a:ext cx="1785950" cy="3500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813" name="对象 5"/>
            <p:cNvPicPr>
              <a:picLocks noChangeArrowheads="1"/>
            </p:cNvPicPr>
            <p:nvPr/>
          </p:nvPicPr>
          <p:blipFill>
            <a:blip r:embed="rId4"/>
            <a:srcRect l="-739" t="-177" r="-623" b="-282"/>
            <a:stretch>
              <a:fillRect/>
            </a:stretch>
          </p:blipFill>
          <p:spPr bwMode="auto">
            <a:xfrm>
              <a:off x="3643306" y="1428736"/>
              <a:ext cx="2071702" cy="3500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9814" name="对象 9"/>
          <p:cNvPicPr>
            <a:picLocks noChangeArrowheads="1"/>
          </p:cNvPicPr>
          <p:nvPr/>
        </p:nvPicPr>
        <p:blipFill>
          <a:blip r:embed="rId5"/>
          <a:srcRect b="-285"/>
          <a:stretch>
            <a:fillRect/>
          </a:stretch>
        </p:blipFill>
        <p:spPr bwMode="auto">
          <a:xfrm>
            <a:off x="1500166" y="2357430"/>
            <a:ext cx="6143668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361074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0" y="2257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8583" name="Picture 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571612"/>
            <a:ext cx="838508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158824" y="61465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客户化定制开发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916832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3600" b="1" dirty="0">
                <a:latin typeface="Times New Roman" pitchFamily="18" charset="0"/>
                <a:cs typeface="Times New Roman" pitchFamily="18" charset="0"/>
              </a:rPr>
              <a:t>客户化定制开发</a:t>
            </a:r>
            <a:r>
              <a:rPr lang="zh-CN" altLang="en-US" sz="3600" b="1" dirty="0" smtClean="0">
                <a:latin typeface="Times New Roman" pitchFamily="18" charset="0"/>
                <a:cs typeface="Times New Roman" pitchFamily="18" charset="0"/>
              </a:rPr>
              <a:t>技术及方向</a:t>
            </a:r>
            <a:endParaRPr lang="en-US" altLang="zh-CN" sz="36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9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ANSYS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产品家族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hape 1027"/>
          <p:cNvSpPr/>
          <p:nvPr/>
        </p:nvSpPr>
        <p:spPr>
          <a:xfrm>
            <a:off x="179512" y="620688"/>
            <a:ext cx="8712968" cy="590465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53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基于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框架的应用整合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" name="Straight Connector 34"/>
          <p:cNvCxnSpPr/>
          <p:nvPr/>
        </p:nvCxnSpPr>
        <p:spPr bwMode="auto">
          <a:xfrm>
            <a:off x="290513" y="2739835"/>
            <a:ext cx="7498080" cy="1905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35"/>
          <p:cNvCxnSpPr/>
          <p:nvPr/>
        </p:nvCxnSpPr>
        <p:spPr bwMode="auto">
          <a:xfrm flipV="1">
            <a:off x="290513" y="2225484"/>
            <a:ext cx="7498080" cy="952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36"/>
          <p:cNvCxnSpPr/>
          <p:nvPr/>
        </p:nvCxnSpPr>
        <p:spPr bwMode="auto">
          <a:xfrm flipV="1">
            <a:off x="290513" y="1686421"/>
            <a:ext cx="7498080" cy="95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37"/>
          <p:cNvCxnSpPr/>
          <p:nvPr/>
        </p:nvCxnSpPr>
        <p:spPr bwMode="auto">
          <a:xfrm>
            <a:off x="290513" y="3266544"/>
            <a:ext cx="749808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1816444" y="1199107"/>
            <a:ext cx="5869460" cy="457200"/>
          </a:xfrm>
          <a:prstGeom prst="rect">
            <a:avLst/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Geometry            Meshing                 Setup                     Solve                 Results   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2981803" y="2273113"/>
            <a:ext cx="1097280" cy="954054"/>
          </a:xfrm>
          <a:prstGeom prst="rect">
            <a:avLst/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Meshing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Freeform 40"/>
          <p:cNvSpPr>
            <a:spLocks/>
          </p:cNvSpPr>
          <p:nvPr/>
        </p:nvSpPr>
        <p:spPr bwMode="auto">
          <a:xfrm flipH="1">
            <a:off x="6570377" y="2273108"/>
            <a:ext cx="1097280" cy="962026"/>
          </a:xfrm>
          <a:prstGeom prst="rect">
            <a:avLst/>
          </a:prstGeom>
          <a:gradFill flip="none" rotWithShape="1">
            <a:gsLst>
              <a:gs pos="0">
                <a:srgbClr val="993366">
                  <a:shade val="30000"/>
                  <a:satMod val="115000"/>
                </a:srgbClr>
              </a:gs>
              <a:gs pos="50000">
                <a:srgbClr val="993366">
                  <a:shade val="67500"/>
                  <a:satMod val="115000"/>
                </a:srgbClr>
              </a:gs>
              <a:gs pos="100000">
                <a:srgbClr val="993366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Results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806948" y="1754129"/>
            <a:ext cx="1097280" cy="1477199"/>
          </a:xfrm>
          <a:prstGeom prst="rect">
            <a:avLst/>
          </a:prstGeom>
          <a:gradFill flip="none" rotWithShape="1">
            <a:gsLst>
              <a:gs pos="0">
                <a:srgbClr val="7A0000"/>
              </a:gs>
              <a:gs pos="50000">
                <a:srgbClr val="990033"/>
              </a:gs>
              <a:gs pos="100000">
                <a:srgbClr val="CC0000"/>
              </a:gs>
            </a:gsLst>
            <a:lin ang="16200000" scaled="1"/>
            <a:tileRect/>
          </a:gra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Geometry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4188926" y="2781465"/>
            <a:ext cx="2288074" cy="4572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50000">
                <a:srgbClr val="92D050"/>
              </a:gs>
              <a:gs pos="100000">
                <a:srgbClr val="CCCC00"/>
              </a:gs>
            </a:gsLst>
            <a:lin ang="16200000" scaled="1"/>
          </a:gradFill>
          <a:ln w="9525"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Setup                    Solve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4188926" y="2274609"/>
            <a:ext cx="1097280" cy="4572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50000">
                <a:srgbClr val="92D050"/>
              </a:gs>
              <a:gs pos="100000">
                <a:srgbClr val="CCCC00"/>
              </a:gs>
            </a:gsLst>
            <a:lin ang="16200000" scaled="1"/>
          </a:gradFill>
          <a:ln w="9525"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Setup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5395215" y="2274609"/>
            <a:ext cx="1097280" cy="457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rgbClr val="CC990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Solve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" name="Group 89"/>
          <p:cNvGrpSpPr/>
          <p:nvPr/>
        </p:nvGrpSpPr>
        <p:grpSpPr>
          <a:xfrm>
            <a:off x="1233936" y="3325511"/>
            <a:ext cx="7132320" cy="465862"/>
            <a:chOff x="1121434" y="3071004"/>
            <a:chExt cx="7151298" cy="465861"/>
          </a:xfrm>
        </p:grpSpPr>
        <p:sp>
          <p:nvSpPr>
            <p:cNvPr id="17" name="Trapezoid 47"/>
            <p:cNvSpPr/>
            <p:nvPr/>
          </p:nvSpPr>
          <p:spPr bwMode="auto">
            <a:xfrm>
              <a:off x="1121434" y="3071004"/>
              <a:ext cx="7151298" cy="465861"/>
            </a:xfrm>
            <a:prstGeom prst="trapezoid">
              <a:avLst>
                <a:gd name="adj" fmla="val 45369"/>
              </a:avLst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horz" wrap="none" lIns="137160" tIns="155448" rIns="137160" bIns="15544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4179582" y="3117454"/>
              <a:ext cx="1024795" cy="369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45720" rIns="45720" anchor="ctr">
              <a:spAutoFit/>
            </a:bodyPr>
            <a:lstStyle/>
            <a:p>
              <a:pPr eaLnBrk="0" hangingPunct="0"/>
              <a:r>
                <a:rPr lang="zh-CN" altLang="en-US" b="1" i="1" dirty="0" smtClean="0">
                  <a:solidFill>
                    <a:schemeClr val="bg1"/>
                  </a:solidFill>
                </a:rPr>
                <a:t>应用集成</a:t>
              </a:r>
              <a:endParaRPr lang="en-US" b="1" i="1" dirty="0">
                <a:solidFill>
                  <a:schemeClr val="bg1"/>
                </a:solidFill>
              </a:endParaRPr>
            </a:p>
          </p:txBody>
        </p:sp>
      </p:grpSp>
      <p:sp useBgFill="1">
        <p:nvSpPr>
          <p:cNvPr id="19" name="Rectangle 50"/>
          <p:cNvSpPr/>
          <p:nvPr/>
        </p:nvSpPr>
        <p:spPr bwMode="auto">
          <a:xfrm>
            <a:off x="1061408" y="3799987"/>
            <a:ext cx="7392838" cy="1742536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37160" tIns="155448" rIns="137160" bIns="15544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Group 158"/>
          <p:cNvGrpSpPr/>
          <p:nvPr/>
        </p:nvGrpSpPr>
        <p:grpSpPr>
          <a:xfrm>
            <a:off x="677127" y="4299624"/>
            <a:ext cx="8240359" cy="457200"/>
            <a:chOff x="759671" y="4617306"/>
            <a:chExt cx="8240359" cy="457200"/>
          </a:xfrm>
        </p:grpSpPr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 rot="10800000">
              <a:off x="759671" y="4617306"/>
              <a:ext cx="8240359" cy="457200"/>
            </a:xfrm>
            <a:custGeom>
              <a:avLst/>
              <a:gdLst>
                <a:gd name="T0" fmla="*/ 2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48 w 21600"/>
                <a:gd name="T13" fmla="*/ 2175 h 21600"/>
                <a:gd name="T14" fmla="*/ 19452 w 21600"/>
                <a:gd name="T15" fmla="*/ 194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00" y="21600"/>
                  </a:lnTo>
                  <a:lnTo>
                    <a:pt x="2090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137160" tIns="155448" rIns="137160" bIns="155448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023218" y="4662035"/>
              <a:ext cx="2135585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45720" rIns="45720" anchor="ctr">
              <a:spAutoFit/>
            </a:bodyPr>
            <a:lstStyle/>
            <a:p>
              <a:pPr algn="ctr" eaLnBrk="0" hangingPunct="0"/>
              <a:r>
                <a:rPr lang="en-US" b="1" i="1" dirty="0" smtClean="0">
                  <a:solidFill>
                    <a:schemeClr val="bg1"/>
                  </a:solidFill>
                </a:rPr>
                <a:t>Framework Toolkit</a:t>
              </a:r>
              <a:endParaRPr lang="en-US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5225234" y="4660440"/>
              <a:ext cx="3503523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45720" rIns="45720" anchor="ctr">
              <a:spAutoFit/>
            </a:bodyPr>
            <a:lstStyle/>
            <a:p>
              <a:pPr algn="r" eaLnBrk="0" hangingPunct="0"/>
              <a:r>
                <a:rPr lang="en-US" b="1" i="1" dirty="0" smtClean="0">
                  <a:solidFill>
                    <a:schemeClr val="bg1"/>
                  </a:solidFill>
                </a:rPr>
                <a:t>Data and Process Management</a:t>
              </a:r>
              <a:endParaRPr lang="en-US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159"/>
          <p:cNvGrpSpPr/>
          <p:nvPr/>
        </p:nvGrpSpPr>
        <p:grpSpPr>
          <a:xfrm>
            <a:off x="936241" y="3825017"/>
            <a:ext cx="7710311" cy="457200"/>
            <a:chOff x="1018785" y="4142703"/>
            <a:chExt cx="7710311" cy="457200"/>
          </a:xfrm>
        </p:grpSpPr>
        <p:sp>
          <p:nvSpPr>
            <p:cNvPr id="25" name="AutoShape 8"/>
            <p:cNvSpPr>
              <a:spLocks noChangeArrowheads="1"/>
            </p:cNvSpPr>
            <p:nvPr/>
          </p:nvSpPr>
          <p:spPr bwMode="auto">
            <a:xfrm rot="10800000">
              <a:off x="1018785" y="4142703"/>
              <a:ext cx="7710311" cy="457200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78 w 21600"/>
                <a:gd name="T13" fmla="*/ 2175 h 21600"/>
                <a:gd name="T14" fmla="*/ 19422 w 21600"/>
                <a:gd name="T15" fmla="*/ 194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55" y="21600"/>
                  </a:lnTo>
                  <a:lnTo>
                    <a:pt x="20845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extrusionH="1243000" prstMaterial="legacyMatte">
              <a:bevelT w="165100" prst="coolSlant"/>
              <a:bevelB w="13500" h="13500" prst="angle"/>
              <a:extrusionClr>
                <a:srgbClr val="1D3A75"/>
              </a:extrusionClr>
            </a:sp3d>
          </p:spPr>
          <p:txBody>
            <a:bodyPr wrap="none" lIns="137160" tIns="155448" rIns="137160" bIns="155448" anchor="ctr">
              <a:flatTx/>
            </a:bodyPr>
            <a:lstStyle/>
            <a:p>
              <a:endParaRPr lang="en-US" dirty="0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1327569" y="4185566"/>
              <a:ext cx="1092607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45720" rIns="45720" anchor="ctr">
              <a:spAutoFit/>
            </a:bodyPr>
            <a:lstStyle/>
            <a:p>
              <a:pPr eaLnBrk="0" hangingPunct="0"/>
              <a:r>
                <a:rPr lang="en-US" b="1" i="1" dirty="0">
                  <a:solidFill>
                    <a:schemeClr val="bg1"/>
                  </a:solidFill>
                </a:rPr>
                <a:t>Scripting</a:t>
              </a: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6509418" y="4185841"/>
              <a:ext cx="1951816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45720" rIns="45720" anchor="ctr">
              <a:spAutoFit/>
            </a:bodyPr>
            <a:lstStyle/>
            <a:p>
              <a:pPr algn="r" eaLnBrk="0" hangingPunct="0"/>
              <a:r>
                <a:rPr lang="en-US" b="1" i="1" dirty="0" smtClean="0">
                  <a:solidFill>
                    <a:schemeClr val="bg1"/>
                  </a:solidFill>
                </a:rPr>
                <a:t>Parameterization</a:t>
              </a:r>
              <a:endParaRPr lang="en-US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00031" y="2824785"/>
            <a:ext cx="97975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Fluent</a:t>
            </a:r>
            <a:endParaRPr lang="en-US" sz="16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0025" y="231429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CFX</a:t>
            </a:r>
            <a:endParaRPr lang="en-US" sz="16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5213" y="180972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cap="all" dirty="0" smtClean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结构</a:t>
            </a:r>
            <a:endParaRPr lang="en-US" sz="1600" b="1" cap="all" dirty="0">
              <a:ln w="9000" cmpd="sng">
                <a:noFill/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5219" y="1142984"/>
            <a:ext cx="151190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cap="all" dirty="0" smtClean="0">
                <a:ln w="9000" cmpd="sng">
                  <a:noFill/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</a:rPr>
              <a:t>电磁</a:t>
            </a:r>
            <a:endParaRPr lang="en-US" sz="1600" b="1" cap="all" dirty="0">
              <a:ln w="9000" cmpd="sng">
                <a:noFill/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2973567" y="1734567"/>
            <a:ext cx="4704103" cy="457200"/>
          </a:xfrm>
          <a:prstGeom prst="rect">
            <a:avLst/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lIns="91440" tIns="0" rIns="91440" bIns="0" anchor="ctr">
            <a:flatTx/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Meshing                 Setup                     Solve                 Results  </a:t>
            </a:r>
            <a:endParaRPr 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71470" y="509508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Component applications, covering various phases of the simulation process, sitting on top of a common framework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42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的应用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371840" y="857232"/>
            <a:ext cx="5619760" cy="222410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600" b="1" dirty="0" smtClean="0"/>
              <a:t>Native applications</a:t>
            </a:r>
            <a:endParaRPr lang="en-US" sz="26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Built entirely on WB2 Framework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Embedded within the “Workbench” window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Project Schematic, Design Exploration, Engineering Data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solidFill>
                  <a:srgbClr val="00B050"/>
                </a:solidFill>
                <a:latin typeface="+mn-lt"/>
              </a:rPr>
              <a:t>Fully supported by Workbench scripting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solidFill>
                  <a:srgbClr val="00B050"/>
                </a:solidFill>
                <a:latin typeface="+mn-lt"/>
              </a:rPr>
              <a:t>Scripting Language: Python</a:t>
            </a:r>
          </a:p>
          <a:p>
            <a:pPr lvl="1">
              <a:buNone/>
            </a:pPr>
            <a:endParaRPr lang="en-US" sz="2400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44" y="912015"/>
            <a:ext cx="3193256" cy="186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6" y="3571876"/>
            <a:ext cx="224873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3452834" y="3614734"/>
            <a:ext cx="5619760" cy="222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227013" lvl="0" indent="-2270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2600" b="1" kern="0" dirty="0" smtClean="0">
                <a:latin typeface="+mj-lt"/>
              </a:rPr>
              <a:t>Data-integrated applications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cs typeface="Calibri" pitchFamily="34" charset="0"/>
              </a:rPr>
              <a:t>Share data and parameters with Workbench, native applications, and other data-integrated applications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cs typeface="Calibri" pitchFamily="34" charset="0"/>
              </a:rPr>
              <a:t>Independent UI, window</a:t>
            </a:r>
          </a:p>
          <a:p>
            <a:pPr marL="685800" lvl="2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Calibri" pitchFamily="34" charset="0"/>
              <a:buChar char="–"/>
            </a:pPr>
            <a:r>
              <a:rPr lang="en-US" sz="2200" kern="0" dirty="0" smtClean="0">
                <a:cs typeface="Calibri" pitchFamily="34" charset="0"/>
              </a:rPr>
              <a:t>E.g., Mechanical, Mechanical APDL, CFX, FLUENT, DM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solidFill>
                  <a:srgbClr val="FF0000"/>
                </a:solidFill>
                <a:cs typeface="Calibri" pitchFamily="34" charset="0"/>
              </a:rPr>
              <a:t>Scripting Language: </a:t>
            </a:r>
            <a:r>
              <a:rPr lang="en-US" sz="2200" kern="0" dirty="0" err="1" smtClean="0">
                <a:solidFill>
                  <a:srgbClr val="FF0000"/>
                </a:solidFill>
                <a:cs typeface="Calibri" pitchFamily="34" charset="0"/>
              </a:rPr>
              <a:t>JScript</a:t>
            </a:r>
            <a:r>
              <a:rPr lang="en-US" sz="2200" kern="0" dirty="0" smtClean="0">
                <a:solidFill>
                  <a:srgbClr val="FF0000"/>
                </a:solidFill>
                <a:cs typeface="Calibri" pitchFamily="34" charset="0"/>
              </a:rPr>
              <a:t>, Scheme, APDL …</a:t>
            </a:r>
          </a:p>
          <a:p>
            <a:pPr marL="228600" marR="0" lvl="1" indent="-228600" algn="l" defTabSz="914400" rtl="0" eaLnBrk="1" fontAlgn="base" latinLnBrk="0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Tx/>
              <a:buSzPct val="120000"/>
              <a:buFont typeface="Arial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10" y="4714884"/>
            <a:ext cx="257176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42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-32773"/>
            <a:ext cx="8229600" cy="581453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WorkBench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的应用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3371840" y="857232"/>
            <a:ext cx="5619760" cy="222410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600" b="1" dirty="0" smtClean="0"/>
              <a:t>Native applications</a:t>
            </a:r>
            <a:endParaRPr lang="en-US" sz="26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Built entirely on WB2 Framework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Embedded within the “Workbench” window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latin typeface="+mn-lt"/>
              </a:rPr>
              <a:t>Project Schematic, Design Exploration, Engineering Data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solidFill>
                  <a:srgbClr val="00B050"/>
                </a:solidFill>
                <a:latin typeface="+mn-lt"/>
              </a:rPr>
              <a:t>Fully supported by Workbench scripting</a:t>
            </a:r>
          </a:p>
          <a:p>
            <a:pPr lvl="1">
              <a:buFont typeface="Arial" pitchFamily="34" charset="0"/>
              <a:buChar char="•"/>
            </a:pPr>
            <a:r>
              <a:rPr lang="en-US" sz="2200" b="0" dirty="0" smtClean="0">
                <a:solidFill>
                  <a:srgbClr val="00B050"/>
                </a:solidFill>
                <a:latin typeface="+mn-lt"/>
              </a:rPr>
              <a:t>Scripting Language: Python</a:t>
            </a:r>
          </a:p>
          <a:p>
            <a:pPr lvl="1">
              <a:buNone/>
            </a:pPr>
            <a:endParaRPr lang="en-US" sz="2400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44" y="912015"/>
            <a:ext cx="3193256" cy="186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6" y="3571876"/>
            <a:ext cx="224873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3452834" y="3614734"/>
            <a:ext cx="5619760" cy="222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227013" lvl="0" indent="-227013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sz="2600" b="1" kern="0" dirty="0" smtClean="0">
                <a:latin typeface="+mj-lt"/>
              </a:rPr>
              <a:t>Data-integrated applications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cs typeface="Calibri" pitchFamily="34" charset="0"/>
              </a:rPr>
              <a:t>Share data and parameters with Workbench, native applications, and other data-integrated applications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cs typeface="Calibri" pitchFamily="34" charset="0"/>
              </a:rPr>
              <a:t>Independent UI, window</a:t>
            </a:r>
          </a:p>
          <a:p>
            <a:pPr marL="685800" lvl="2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Calibri" pitchFamily="34" charset="0"/>
              <a:buChar char="–"/>
            </a:pPr>
            <a:r>
              <a:rPr lang="en-US" sz="2200" kern="0" dirty="0" smtClean="0">
                <a:cs typeface="Calibri" pitchFamily="34" charset="0"/>
              </a:rPr>
              <a:t>E.g., Mechanical, Mechanical APDL, CFX, FLUENT, DM</a:t>
            </a:r>
          </a:p>
          <a:p>
            <a:pPr marL="228600" lvl="1" indent="-228600" fontAlgn="base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SzPct val="120000"/>
              <a:buFont typeface="Arial" pitchFamily="34" charset="0"/>
              <a:buChar char="•"/>
            </a:pPr>
            <a:r>
              <a:rPr lang="en-US" sz="2200" kern="0" dirty="0" smtClean="0">
                <a:solidFill>
                  <a:srgbClr val="FF0000"/>
                </a:solidFill>
                <a:cs typeface="Calibri" pitchFamily="34" charset="0"/>
              </a:rPr>
              <a:t>Scripting Language: </a:t>
            </a:r>
            <a:r>
              <a:rPr lang="en-US" sz="2200" kern="0" dirty="0" err="1" smtClean="0">
                <a:solidFill>
                  <a:srgbClr val="FF0000"/>
                </a:solidFill>
                <a:cs typeface="Calibri" pitchFamily="34" charset="0"/>
              </a:rPr>
              <a:t>JScript</a:t>
            </a:r>
            <a:r>
              <a:rPr lang="en-US" sz="2200" kern="0" dirty="0" smtClean="0">
                <a:solidFill>
                  <a:srgbClr val="FF0000"/>
                </a:solidFill>
                <a:cs typeface="Calibri" pitchFamily="34" charset="0"/>
              </a:rPr>
              <a:t>, Scheme, APDL …</a:t>
            </a:r>
          </a:p>
          <a:p>
            <a:pPr marL="228600" marR="0" lvl="1" indent="-228600" algn="l" defTabSz="914400" rtl="0" eaLnBrk="1" fontAlgn="base" latinLnBrk="0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Tx/>
              <a:buSzPct val="120000"/>
              <a:buFont typeface="Arial" charset="0"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10" y="4714884"/>
            <a:ext cx="2571768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3357554" y="857234"/>
          <a:ext cx="5715008" cy="5214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5"/>
                <a:gridCol w="2667003"/>
              </a:tblGrid>
              <a:tr h="4785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Data Integrated Applications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Native Scripting Language</a:t>
                      </a:r>
                      <a:endParaRPr lang="en-US" sz="1200" dirty="0"/>
                    </a:p>
                  </a:txBody>
                  <a:tcPr/>
                </a:tc>
              </a:tr>
              <a:tr h="37000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Mechanical APDL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APDL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Mechanical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Jscript</a:t>
                      </a:r>
                      <a:endParaRPr lang="en-US" sz="1200" dirty="0"/>
                    </a:p>
                  </a:txBody>
                  <a:tcPr/>
                </a:tc>
              </a:tr>
              <a:tr h="3933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DesignModeler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Jscript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Meshing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Jscript</a:t>
                      </a:r>
                      <a:endParaRPr lang="en-US" sz="1200" dirty="0"/>
                    </a:p>
                  </a:txBody>
                  <a:tcPr/>
                </a:tc>
              </a:tr>
              <a:tr h="3933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FE Molder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Jscript</a:t>
                      </a:r>
                      <a:endParaRPr lang="en-US" sz="1200" dirty="0"/>
                    </a:p>
                  </a:txBody>
                  <a:tcPr/>
                </a:tc>
              </a:tr>
              <a:tr h="3933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AQWA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Jscript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ICEM CFD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TCL</a:t>
                      </a:r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CFX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CCL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CFD Post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CCL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FLUENT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Scheme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PolyFlow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N/A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IcePak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N/A</a:t>
                      </a:r>
                      <a:endParaRPr lang="en-US" sz="1200" dirty="0"/>
                    </a:p>
                  </a:txBody>
                  <a:tcPr/>
                </a:tc>
              </a:tr>
              <a:tr h="35403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AUTODYN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N/A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60891" y="2357430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b="1" dirty="0" smtClean="0">
                <a:solidFill>
                  <a:srgbClr val="FF0000"/>
                </a:solidFill>
              </a:rPr>
              <a:t>？</a:t>
            </a:r>
            <a:endParaRPr lang="zh-CN" alt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24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11457</TotalTime>
  <Words>1553</Words>
  <Application>Microsoft Office PowerPoint</Application>
  <PresentationFormat>全屏显示(4:3)</PresentationFormat>
  <Paragraphs>490</Paragraphs>
  <Slides>34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6" baseType="lpstr">
      <vt:lpstr>2_自定义设计方案</vt:lpstr>
      <vt:lpstr>Visio</vt:lpstr>
      <vt:lpstr>PowerPoint 演示文稿</vt:lpstr>
      <vt:lpstr>目录</vt:lpstr>
      <vt:lpstr>ANSYS客户化定制开发</vt:lpstr>
      <vt:lpstr>ANSYS客户化定制开发</vt:lpstr>
      <vt:lpstr>PowerPoint 演示文稿</vt:lpstr>
      <vt:lpstr>ANSYS产品家族</vt:lpstr>
      <vt:lpstr>基于WorkBench框架的应用整合</vt:lpstr>
      <vt:lpstr>WorkBench的应用</vt:lpstr>
      <vt:lpstr>WorkBench的应用</vt:lpstr>
      <vt:lpstr>ANSYS客户定制开发工具/技术</vt:lpstr>
      <vt:lpstr>ANSYS客户定制开发工具/技术</vt:lpstr>
      <vt:lpstr>经典ANSYS定制开发：TCL/TK+APDL</vt:lpstr>
      <vt:lpstr>ANSYS WorkBench定制开发：SDK</vt:lpstr>
      <vt:lpstr>ANSYS Workbench GUI定义</vt:lpstr>
      <vt:lpstr>分析向导定义</vt:lpstr>
      <vt:lpstr>PowerPoint 演示文稿</vt:lpstr>
      <vt:lpstr>自定义专业系统，求解器后台调用</vt:lpstr>
      <vt:lpstr>ACT（ Application Customization Toolkit ）技术</vt:lpstr>
      <vt:lpstr>Customization strategy - ACT Plans</vt:lpstr>
      <vt:lpstr>面向Mechanical的ACT主要开发方向</vt:lpstr>
      <vt:lpstr>ACT 应用库</vt:lpstr>
      <vt:lpstr>子模型计算技术路线测试：细模型计算（ACT）</vt:lpstr>
      <vt:lpstr>PowerPoint 演示文稿</vt:lpstr>
      <vt:lpstr>PowerPoint 演示文稿</vt:lpstr>
      <vt:lpstr>ANSYS 客户化定制开发应用</vt:lpstr>
      <vt:lpstr>ANSYS 客户化定制开发应用</vt:lpstr>
      <vt:lpstr>ANSYS 客户化定制开发应用</vt:lpstr>
      <vt:lpstr>ANSYS 客户化定制开发综合应用案例</vt:lpstr>
      <vt:lpstr>ANSYS 客户化定制开发综合应用案例</vt:lpstr>
      <vt:lpstr>ANSYS 客户化定制开发综合应用案例</vt:lpstr>
      <vt:lpstr>总结</vt:lpstr>
      <vt:lpstr>EKM实施项目</vt:lpstr>
      <vt:lpstr>EKM实施项目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mmm</cp:lastModifiedBy>
  <cp:revision>193</cp:revision>
  <dcterms:created xsi:type="dcterms:W3CDTF">2013-02-26T06:17:59Z</dcterms:created>
  <dcterms:modified xsi:type="dcterms:W3CDTF">2013-06-22T02:52:28Z</dcterms:modified>
</cp:coreProperties>
</file>